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57" r:id="rId7"/>
    <p:sldId id="277" r:id="rId8"/>
    <p:sldId id="278" r:id="rId9"/>
    <p:sldId id="279" r:id="rId10"/>
    <p:sldId id="281" r:id="rId11"/>
    <p:sldId id="280" r:id="rId12"/>
    <p:sldId id="259" r:id="rId13"/>
    <p:sldId id="268" r:id="rId14"/>
    <p:sldId id="261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C00B5-1F24-44DC-8944-E97F5430F6C7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D641-3370-41D7-88DC-345203B7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Stranger in a Strange Land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Odysseus, The Other, and Greek Colonization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Necropolis, Pantalica</a:t>
            </a:r>
            <a:r>
              <a:rPr lang="en-US" dirty="0" smtClean="0"/>
              <a:t>, Sicily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Calypso of </a:t>
            </a:r>
            <a:r>
              <a:rPr lang="en-US" dirty="0" err="1" smtClean="0"/>
              <a:t>Ogygia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culture was blatantly, proudly </a:t>
            </a:r>
            <a:r>
              <a:rPr lang="en-US" dirty="0" err="1" smtClean="0"/>
              <a:t>patriarchical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Pre-Greek ancient cultures, however, were probably either less </a:t>
            </a:r>
            <a:r>
              <a:rPr lang="en-US" dirty="0" err="1" smtClean="0"/>
              <a:t>patriarchical</a:t>
            </a:r>
            <a:r>
              <a:rPr lang="en-US" dirty="0" smtClean="0"/>
              <a:t> or even perhaps </a:t>
            </a:r>
            <a:r>
              <a:rPr lang="en-US" dirty="0" err="1" smtClean="0"/>
              <a:t>matriarchical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also worshipped fertility cults – related to Ishtar, Aphrodite etc. – which probably practiced sacred prostitution.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Homeric Patriarchies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there are no other kings or men mentioned in the stories of either Calypso or Circe: both stories revolve around politically independent and powerful women.</a:t>
            </a:r>
          </a:p>
          <a:p>
            <a:r>
              <a:rPr lang="en-US" dirty="0" smtClean="0"/>
              <a:t>In contrast, all of the Greek women mentioned throughout both epics are subservient to their men.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2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Circe of </a:t>
            </a:r>
            <a:r>
              <a:rPr lang="en-US" dirty="0" err="1" smtClean="0"/>
              <a:t>Aiaia</a:t>
            </a:r>
            <a:r>
              <a:rPr lang="en-US" dirty="0" smtClean="0"/>
              <a:t>: A Goddess Pharmakeia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Pharmakeia: named for a nymph of a poisonous well and the root of our word “pharmacy” or “pharmaceuticals”.</a:t>
            </a:r>
          </a:p>
          <a:p>
            <a:r>
              <a:rPr lang="en-US" dirty="0" smtClean="0"/>
              <a:t> Ancient (but also Greek) cultures used hallucinogenic drugs in various religious rites.</a:t>
            </a:r>
            <a:endParaRPr lang="en-US" dirty="0"/>
          </a:p>
          <a:p>
            <a:r>
              <a:rPr lang="en-US" dirty="0" smtClean="0"/>
              <a:t>Women were also charged with controlling natural pharmaceuticals .</a:t>
            </a:r>
          </a:p>
          <a:p>
            <a:r>
              <a:rPr lang="en-US" dirty="0" smtClean="0"/>
              <a:t>Our term “witch” still Others these ancient female priestess-healers.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Sirens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Further adventures in the lands where women don’t yet know their place.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                  Scylla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female sea monster located on the Sicilian side of the Straits of Messina.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As Homer was penning his epics, the Greeks were invading Sicily and replacing the islands goddesses with their own.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Segesta, Sicily 550 BC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Temple of Hera/Aphrodite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Selinus</a:t>
            </a:r>
            <a:r>
              <a:rPr lang="en-US" dirty="0" smtClean="0"/>
              <a:t>, Sicily c. 500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Colonization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don’t know whether a man named Odysseus ever existed, but we do know that the Greeks were colonizing the Mediterranean about the time </a:t>
            </a:r>
            <a:r>
              <a:rPr lang="en-US" i="1" dirty="0" smtClean="0"/>
              <a:t>The Odyssey </a:t>
            </a:r>
            <a:r>
              <a:rPr lang="en-US" dirty="0" smtClean="0"/>
              <a:t>was written.</a:t>
            </a:r>
          </a:p>
          <a:p>
            <a:pPr>
              <a:buNone/>
            </a:pPr>
            <a:r>
              <a:rPr lang="en-US" dirty="0" smtClean="0"/>
              <a:t>So </a:t>
            </a:r>
            <a:r>
              <a:rPr lang="en-US" i="1" dirty="0" smtClean="0"/>
              <a:t>The Odyssey</a:t>
            </a:r>
            <a:r>
              <a:rPr lang="en-US" dirty="0" smtClean="0"/>
              <a:t> can be read as both an account of Greek contact with exotic, more ancient peoples </a:t>
            </a:r>
            <a:r>
              <a:rPr lang="en-US" i="1" dirty="0" smtClean="0"/>
              <a:t>and as</a:t>
            </a:r>
            <a:r>
              <a:rPr lang="en-US" dirty="0" smtClean="0"/>
              <a:t> a justification for Greek dominance of those peoples.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Temple of Concordia </a:t>
            </a:r>
            <a:br>
              <a:rPr lang="en-US" dirty="0" smtClean="0"/>
            </a:br>
            <a:r>
              <a:rPr lang="en-US" dirty="0" smtClean="0"/>
              <a:t>Agrigento, Sicily c 430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Temple of Apollo</a:t>
            </a:r>
            <a:br>
              <a:rPr lang="en-US" dirty="0" smtClean="0"/>
            </a:br>
            <a:r>
              <a:rPr lang="en-US" dirty="0" smtClean="0"/>
              <a:t>Syracuse c. 600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Nausicaa</a:t>
            </a:r>
            <a:r>
              <a:rPr lang="en-US" dirty="0" smtClean="0"/>
              <a:t> of </a:t>
            </a:r>
            <a:r>
              <a:rPr lang="en-US" dirty="0" err="1" smtClean="0"/>
              <a:t>Phaeacia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Nausicaa</a:t>
            </a:r>
            <a:r>
              <a:rPr lang="en-US" dirty="0" smtClean="0"/>
              <a:t> is the only foreign woman Odysseus encounters who is not </a:t>
            </a:r>
            <a:r>
              <a:rPr lang="en-US" dirty="0" err="1" smtClean="0"/>
              <a:t>Othered</a:t>
            </a:r>
            <a:r>
              <a:rPr lang="en-US" dirty="0" smtClean="0"/>
              <a:t>: she alone possesses entirely human attributes.  </a:t>
            </a:r>
          </a:p>
          <a:p>
            <a:r>
              <a:rPr lang="en-US" dirty="0" smtClean="0"/>
              <a:t>She is also the only woman subservient to a man – in this case, her father, King </a:t>
            </a:r>
            <a:r>
              <a:rPr lang="en-US" dirty="0" err="1" smtClean="0"/>
              <a:t>Alcinous</a:t>
            </a:r>
            <a:r>
              <a:rPr lang="en-US" dirty="0"/>
              <a:t> </a:t>
            </a:r>
            <a:r>
              <a:rPr lang="en-US" dirty="0" smtClean="0"/>
              <a:t>and her relations with Odysseus are very carefully kept platonic and respectful.</a:t>
            </a:r>
          </a:p>
          <a:p>
            <a:r>
              <a:rPr lang="en-US" dirty="0" err="1" smtClean="0"/>
              <a:t>Nausicaa</a:t>
            </a:r>
            <a:r>
              <a:rPr lang="en-US" dirty="0" smtClean="0"/>
              <a:t> is also the last woman Odysseus encounters before returning home, and her father’s aid finally returns him.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Epic As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 stories affirm the values of their culture and justify acts that otherwise contradict that culture’s deepest values: we tell ourselves stories that make us feel good about doing things that we otherwise believe to be wrong.</a:t>
            </a:r>
          </a:p>
          <a:p>
            <a:r>
              <a:rPr lang="en-US" dirty="0" smtClean="0"/>
              <a:t>Generally, epics retell economic conflicts as a battle between good vs. evil or heroes and monsters, between “Us” and The Other.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Helen And Troy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this way, </a:t>
            </a:r>
            <a:r>
              <a:rPr lang="en-US" i="1" dirty="0" smtClean="0"/>
              <a:t>The Iliad </a:t>
            </a:r>
            <a:r>
              <a:rPr lang="en-US" dirty="0" smtClean="0"/>
              <a:t>refigures the historical battle over a strategic, economically valuable city – Troy – as an epic battle over love and honor.</a:t>
            </a:r>
          </a:p>
          <a:p>
            <a:r>
              <a:rPr lang="en-US" dirty="0" smtClean="0"/>
              <a:t>Blame for the war falls on the victims: on the Trojans themselves, who’s city is invaded, and on a woman, Helen.</a:t>
            </a:r>
          </a:p>
          <a:p>
            <a:r>
              <a:rPr lang="en-US" dirty="0" smtClean="0"/>
              <a:t>The story therefore </a:t>
            </a:r>
            <a:r>
              <a:rPr lang="en-US" dirty="0" smtClean="0"/>
              <a:t>justifies </a:t>
            </a:r>
            <a:r>
              <a:rPr lang="en-US" dirty="0" smtClean="0"/>
              <a:t>Greek </a:t>
            </a:r>
            <a:r>
              <a:rPr lang="en-US" dirty="0" smtClean="0"/>
              <a:t>aggression against the Trojans as well as the domination and enslavement of women.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Gilgamesh and </a:t>
            </a:r>
            <a:r>
              <a:rPr lang="en-US" dirty="0" err="1" smtClean="0"/>
              <a:t>Humbaba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Even the oldest existing epic uses this technique: the story of Sumerians invading Lebanon to exploit its cedar forests is retold as an epic battle between the heroic Gilgamesh and the monster </a:t>
            </a:r>
            <a:r>
              <a:rPr lang="en-US" dirty="0" err="1" smtClean="0"/>
              <a:t>Humbaba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Loosely defined, the “Other” refers to a person or group of people who are defined as different or even sub-human.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Othering</a:t>
            </a:r>
            <a:r>
              <a:rPr lang="en-US" dirty="0" smtClean="0"/>
              <a:t>” </a:t>
            </a:r>
            <a:r>
              <a:rPr lang="en-US" dirty="0" smtClean="0"/>
              <a:t>a group consolidate one’s own group's identity.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Othering</a:t>
            </a:r>
            <a:r>
              <a:rPr lang="en-US" smtClean="0"/>
              <a:t>” </a:t>
            </a:r>
            <a:r>
              <a:rPr lang="en-US" dirty="0" smtClean="0"/>
              <a:t>a group often justifies exploiting them or at least denying them the rights one takes for granted</a:t>
            </a:r>
          </a:p>
          <a:p>
            <a:r>
              <a:rPr lang="en-US" dirty="0" smtClean="0"/>
              <a:t>Most commonly, epics justify conquest and moral transgression by “</a:t>
            </a:r>
            <a:r>
              <a:rPr lang="en-US" dirty="0" err="1" smtClean="0"/>
              <a:t>Othering</a:t>
            </a:r>
            <a:r>
              <a:rPr lang="en-US" dirty="0" smtClean="0"/>
              <a:t>” the enemy.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Throughout </a:t>
            </a:r>
            <a:r>
              <a:rPr lang="en-US" i="1" dirty="0" smtClean="0"/>
              <a:t>The Odyssey </a:t>
            </a:r>
            <a:r>
              <a:rPr lang="en-US" dirty="0" smtClean="0"/>
              <a:t>we find a preoccupation with hospitality, and that Odysseus’ own home is threatened by the suitors violation.</a:t>
            </a:r>
          </a:p>
          <a:p>
            <a:r>
              <a:rPr lang="en-US" dirty="0" smtClean="0"/>
              <a:t>Yet Odysseus proves himself more than willing to the codes of hospitality when he raids the Cyclops’, </a:t>
            </a:r>
            <a:r>
              <a:rPr lang="en-US" dirty="0" err="1" smtClean="0"/>
              <a:t>Polyphemus</a:t>
            </a:r>
            <a:r>
              <a:rPr lang="en-US" dirty="0" smtClean="0"/>
              <a:t>’, stores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7000" t="-32000" r="7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As Fantasy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Cyclops were believed to live in S.W. Sicily.</a:t>
            </a:r>
          </a:p>
          <a:p>
            <a:r>
              <a:rPr lang="en-US" dirty="0" smtClean="0"/>
              <a:t>People in this part of Sicily did, in fact, often live in caves, as well as burying their dead in caves.</a:t>
            </a:r>
          </a:p>
          <a:p>
            <a:r>
              <a:rPr lang="en-US" dirty="0" smtClean="0"/>
              <a:t>Until c. 8,000 BC pygmy elephants inhabited Sicily (and other Mediterranean islands).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 r="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744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Stranger in a Strange Land </vt:lpstr>
      <vt:lpstr>Greek Colonization </vt:lpstr>
      <vt:lpstr>The Epic As Propaganda</vt:lpstr>
      <vt:lpstr>Helen And Troy</vt:lpstr>
      <vt:lpstr>Gilgamesh and Humbaba</vt:lpstr>
      <vt:lpstr>The Other</vt:lpstr>
      <vt:lpstr>The Cyclops</vt:lpstr>
      <vt:lpstr>History As Fantasy</vt:lpstr>
      <vt:lpstr>Slide 9</vt:lpstr>
      <vt:lpstr>Necropolis, Pantalica, Sicily </vt:lpstr>
      <vt:lpstr>Slide 11</vt:lpstr>
      <vt:lpstr>Calypso of Ogygia</vt:lpstr>
      <vt:lpstr>Homeric Patriarchies</vt:lpstr>
      <vt:lpstr>Circe of Aiaia: A Goddess Pharmakeia</vt:lpstr>
      <vt:lpstr>The Sirens</vt:lpstr>
      <vt:lpstr>                      Scylla</vt:lpstr>
      <vt:lpstr>Segesta, Sicily 550 BC</vt:lpstr>
      <vt:lpstr>Slide 18</vt:lpstr>
      <vt:lpstr>Temple of Hera/Aphrodite  Selinus, Sicily c. 500 BC</vt:lpstr>
      <vt:lpstr>Slide 20</vt:lpstr>
      <vt:lpstr>Temple of Concordia  Agrigento, Sicily c 430 BC</vt:lpstr>
      <vt:lpstr>Temple of Apollo Syracuse c. 600 BC</vt:lpstr>
      <vt:lpstr>Slide 23</vt:lpstr>
      <vt:lpstr>Nausicaa of Phaeacia 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Stranger in a Strange Land </dc:title>
  <dc:creator>Owner</dc:creator>
  <cp:lastModifiedBy>English Dept.</cp:lastModifiedBy>
  <cp:revision>10</cp:revision>
  <dcterms:created xsi:type="dcterms:W3CDTF">2008-09-16T17:51:36Z</dcterms:created>
  <dcterms:modified xsi:type="dcterms:W3CDTF">2008-09-19T18:19:43Z</dcterms:modified>
</cp:coreProperties>
</file>