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0" r:id="rId7"/>
    <p:sldId id="265" r:id="rId8"/>
    <p:sldId id="261" r:id="rId9"/>
    <p:sldId id="266" r:id="rId10"/>
    <p:sldId id="262" r:id="rId11"/>
    <p:sldId id="268" r:id="rId12"/>
    <p:sldId id="267"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1B30B3-FE7C-45F3-86B4-451CCA77B26F}"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1367691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1B30B3-FE7C-45F3-86B4-451CCA77B26F}"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540686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1B30B3-FE7C-45F3-86B4-451CCA77B26F}"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76436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1B30B3-FE7C-45F3-86B4-451CCA77B26F}"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75892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B30B3-FE7C-45F3-86B4-451CCA77B26F}" type="datetimeFigureOut">
              <a:rPr lang="en-US" smtClean="0"/>
              <a:t>4/22/2013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1042008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1B30B3-FE7C-45F3-86B4-451CCA77B26F}"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1206079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1B30B3-FE7C-45F3-86B4-451CCA77B26F}" type="datetimeFigureOut">
              <a:rPr lang="en-US" smtClean="0"/>
              <a:t>4/22/2013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3875298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1B30B3-FE7C-45F3-86B4-451CCA77B26F}" type="datetimeFigureOut">
              <a:rPr lang="en-US" smtClean="0"/>
              <a:t>4/22/2013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3898974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B30B3-FE7C-45F3-86B4-451CCA77B26F}" type="datetimeFigureOut">
              <a:rPr lang="en-US" smtClean="0"/>
              <a:t>4/22/2013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546817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B30B3-FE7C-45F3-86B4-451CCA77B26F}"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2071099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B30B3-FE7C-45F3-86B4-451CCA77B26F}" type="datetimeFigureOut">
              <a:rPr lang="en-US" smtClean="0"/>
              <a:t>4/22/2013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6238B-1C29-46EC-B002-9CD422D83BE2}" type="slidenum">
              <a:rPr lang="en-US" smtClean="0"/>
              <a:t>‹#›</a:t>
            </a:fld>
            <a:endParaRPr lang="en-US"/>
          </a:p>
        </p:txBody>
      </p:sp>
    </p:spTree>
    <p:extLst>
      <p:ext uri="{BB962C8B-B14F-4D97-AF65-F5344CB8AC3E}">
        <p14:creationId xmlns:p14="http://schemas.microsoft.com/office/powerpoint/2010/main" val="289098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B30B3-FE7C-45F3-86B4-451CCA77B26F}" type="datetimeFigureOut">
              <a:rPr lang="en-US" smtClean="0"/>
              <a:t>4/22/2013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6238B-1C29-46EC-B002-9CD422D83BE2}" type="slidenum">
              <a:rPr lang="en-US" smtClean="0"/>
              <a:t>‹#›</a:t>
            </a:fld>
            <a:endParaRPr lang="en-US"/>
          </a:p>
        </p:txBody>
      </p:sp>
    </p:spTree>
    <p:extLst>
      <p:ext uri="{BB962C8B-B14F-4D97-AF65-F5344CB8AC3E}">
        <p14:creationId xmlns:p14="http://schemas.microsoft.com/office/powerpoint/2010/main" val="3428185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1470025"/>
          </a:xfrm>
        </p:spPr>
        <p:txBody>
          <a:bodyPr>
            <a:normAutofit fontScale="90000"/>
          </a:bodyPr>
          <a:lstStyle/>
          <a:p>
            <a:r>
              <a:rPr lang="en-US" dirty="0" err="1"/>
              <a:t>Bartolomé</a:t>
            </a:r>
            <a:r>
              <a:rPr lang="en-US" dirty="0"/>
              <a:t> de </a:t>
            </a:r>
            <a:r>
              <a:rPr lang="en-US" dirty="0" err="1"/>
              <a:t>las</a:t>
            </a:r>
            <a:r>
              <a:rPr lang="en-US" dirty="0"/>
              <a:t> Casas</a:t>
            </a:r>
            <a:br>
              <a:rPr lang="en-US" dirty="0"/>
            </a:br>
            <a:r>
              <a:rPr lang="en-US" sz="2700" dirty="0"/>
              <a:t>1474 (or 1484) – 1566</a:t>
            </a:r>
            <a:r>
              <a:rPr lang="en-US" dirty="0"/>
              <a:t/>
            </a:r>
            <a:br>
              <a:rPr lang="en-US" dirty="0"/>
            </a:b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4600" y="1524000"/>
            <a:ext cx="4137660" cy="4752164"/>
          </a:xfrm>
          <a:prstGeom prst="rect">
            <a:avLst/>
          </a:prstGeom>
        </p:spPr>
      </p:pic>
    </p:spTree>
    <p:extLst>
      <p:ext uri="{BB962C8B-B14F-4D97-AF65-F5344CB8AC3E}">
        <p14:creationId xmlns:p14="http://schemas.microsoft.com/office/powerpoint/2010/main" val="3983362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De </a:t>
            </a:r>
            <a:r>
              <a:rPr lang="en-US" sz="4000" dirty="0" err="1" smtClean="0"/>
              <a:t>las</a:t>
            </a:r>
            <a:r>
              <a:rPr lang="en-US" sz="4000" dirty="0" smtClean="0"/>
              <a:t> Casas’ Arguments</a:t>
            </a:r>
            <a:endParaRPr lang="en-US" sz="4000" dirty="0"/>
          </a:p>
        </p:txBody>
      </p:sp>
      <p:sp>
        <p:nvSpPr>
          <p:cNvPr id="3" name="Content Placeholder 2"/>
          <p:cNvSpPr>
            <a:spLocks noGrp="1"/>
          </p:cNvSpPr>
          <p:nvPr>
            <p:ph idx="1"/>
          </p:nvPr>
        </p:nvSpPr>
        <p:spPr>
          <a:xfrm>
            <a:off x="457200" y="1143000"/>
            <a:ext cx="8229600" cy="4983163"/>
          </a:xfrm>
        </p:spPr>
        <p:txBody>
          <a:bodyPr>
            <a:normAutofit fontScale="32500" lnSpcReduction="20000"/>
          </a:bodyPr>
          <a:lstStyle/>
          <a:p>
            <a:r>
              <a:rPr lang="en-US" sz="7400" dirty="0" smtClean="0"/>
              <a:t>His case is made as much from a legal as religious perspective and reveal the </a:t>
            </a:r>
            <a:r>
              <a:rPr lang="en-US" sz="7400" dirty="0"/>
              <a:t>intertwining of Spanish religious and secular law: that slavery could only be justified under conditions (broadly) sanctioned in the Bible; one could justifiably enslave infidels (Muslims) or captives taken in war, but only </a:t>
            </a:r>
            <a:r>
              <a:rPr lang="en-US" sz="7400" dirty="0" smtClean="0"/>
              <a:t>if those </a:t>
            </a:r>
            <a:r>
              <a:rPr lang="en-US" sz="7400" dirty="0"/>
              <a:t>wars </a:t>
            </a:r>
            <a:r>
              <a:rPr lang="en-US" sz="7400" dirty="0" smtClean="0"/>
              <a:t>were </a:t>
            </a:r>
            <a:r>
              <a:rPr lang="en-US" sz="7400" dirty="0"/>
              <a:t>considered just, that is: while defending previously held lands. </a:t>
            </a:r>
            <a:endParaRPr lang="en-US" sz="7400" dirty="0" smtClean="0"/>
          </a:p>
          <a:p>
            <a:r>
              <a:rPr lang="en-US" sz="7400" dirty="0" smtClean="0"/>
              <a:t> </a:t>
            </a:r>
            <a:r>
              <a:rPr lang="en-US" sz="7400" dirty="0"/>
              <a:t>In other words, Spanish law justified the Reconquista under the argument that Christians had held the Iberian peninsula before the Muslims, and these laws – and this mindset – continued to influenced court attitudes toward Indians</a:t>
            </a:r>
            <a:r>
              <a:rPr lang="en-US" sz="7400" dirty="0" smtClean="0"/>
              <a:t>.</a:t>
            </a:r>
            <a:endParaRPr lang="en-US" sz="7400" dirty="0"/>
          </a:p>
          <a:p>
            <a:r>
              <a:rPr lang="en-US" sz="7400" dirty="0" smtClean="0"/>
              <a:t>His argument gains </a:t>
            </a:r>
            <a:r>
              <a:rPr lang="en-US" sz="7400" dirty="0"/>
              <a:t>a fair degree of support among both the Dominican clergy and hierarchy as well as the Spanish court </a:t>
            </a:r>
            <a:r>
              <a:rPr lang="en-US" sz="7400" i="1" dirty="0"/>
              <a:t>in Spain.</a:t>
            </a:r>
            <a:r>
              <a:rPr lang="en-US" sz="7400" dirty="0"/>
              <a:t>  They are, of course, highly unpopular among the colonists.</a:t>
            </a:r>
          </a:p>
          <a:p>
            <a:endParaRPr lang="en-US" sz="7400" dirty="0" smtClean="0"/>
          </a:p>
          <a:p>
            <a:endParaRPr lang="en-US" dirty="0"/>
          </a:p>
        </p:txBody>
      </p:sp>
    </p:spTree>
    <p:extLst>
      <p:ext uri="{BB962C8B-B14F-4D97-AF65-F5344CB8AC3E}">
        <p14:creationId xmlns:p14="http://schemas.microsoft.com/office/powerpoint/2010/main" val="2477167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a:t>
            </a:r>
            <a:r>
              <a:rPr lang="en-US" sz="4000" dirty="0" err="1" smtClean="0"/>
              <a:t>Vallalodid</a:t>
            </a:r>
            <a:r>
              <a:rPr lang="en-US" sz="4000" dirty="0" smtClean="0"/>
              <a:t> Debate</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Sepulveda argued the </a:t>
            </a:r>
            <a:r>
              <a:rPr lang="en-US" dirty="0"/>
              <a:t>I</a:t>
            </a:r>
            <a:r>
              <a:rPr lang="en-US" dirty="0" smtClean="0"/>
              <a:t>ndians were “barbarous, uncivilized, and inhuman people who are natural slaves, refusing to submit to the superiority of those who are more perfect than themselves. Their subordination would bring them tremendous benefits and would, besides, be a good thing by natural right.”</a:t>
            </a:r>
          </a:p>
          <a:p>
            <a:r>
              <a:rPr lang="en-US" dirty="0" smtClean="0"/>
              <a:t>De </a:t>
            </a:r>
            <a:r>
              <a:rPr lang="en-US" dirty="0" err="1" smtClean="0"/>
              <a:t>las</a:t>
            </a:r>
            <a:r>
              <a:rPr lang="en-US" dirty="0" smtClean="0"/>
              <a:t> Casas essentially refuted the assumption that Europeans are inherently superior and goes so far as to argue to claim the Indian cultures were originally superior, only to be corrupted by the colonization experience itself.</a:t>
            </a:r>
            <a:endParaRPr lang="en-US" dirty="0"/>
          </a:p>
        </p:txBody>
      </p:sp>
    </p:spTree>
    <p:extLst>
      <p:ext uri="{BB962C8B-B14F-4D97-AF65-F5344CB8AC3E}">
        <p14:creationId xmlns:p14="http://schemas.microsoft.com/office/powerpoint/2010/main" val="1466657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28800" y="5410200"/>
            <a:ext cx="5486400" cy="566738"/>
          </a:xfrm>
        </p:spPr>
        <p:txBody>
          <a:bodyPr>
            <a:normAutofit fontScale="90000"/>
          </a:bodyPr>
          <a:lstStyle/>
          <a:p>
            <a:r>
              <a:rPr lang="en-US" b="0" dirty="0"/>
              <a:t>Theodore de </a:t>
            </a:r>
            <a:r>
              <a:rPr lang="en-US" b="0" dirty="0" err="1"/>
              <a:t>Bry</a:t>
            </a:r>
            <a:r>
              <a:rPr lang="en-US" b="0" dirty="0"/>
              <a:t/>
            </a:r>
            <a:br>
              <a:rPr lang="en-US" b="0" dirty="0"/>
            </a:br>
            <a:endParaRPr lang="en-US" dirty="0"/>
          </a:p>
        </p:txBody>
      </p:sp>
      <p:pic>
        <p:nvPicPr>
          <p:cNvPr id="4" name="Content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t="470" b="470"/>
          <a:stretch>
            <a:fillRect/>
          </a:stretch>
        </p:blipFill>
        <p:spPr>
          <a:xfrm>
            <a:off x="1524000" y="762000"/>
            <a:ext cx="6091767" cy="4568825"/>
          </a:xfrm>
        </p:spPr>
      </p:pic>
      <p:sp>
        <p:nvSpPr>
          <p:cNvPr id="6" name="Text Placeholder 5"/>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134107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Papal Bull </a:t>
            </a:r>
            <a:r>
              <a:rPr lang="en-US" i="1" dirty="0" err="1" smtClean="0"/>
              <a:t>Sublimis</a:t>
            </a:r>
            <a:r>
              <a:rPr lang="en-US" i="1" dirty="0" smtClean="0"/>
              <a:t> Deus</a:t>
            </a:r>
            <a:endParaRPr lang="en-US" dirty="0"/>
          </a:p>
        </p:txBody>
      </p:sp>
      <p:sp>
        <p:nvSpPr>
          <p:cNvPr id="3" name="Content Placeholder 2"/>
          <p:cNvSpPr>
            <a:spLocks noGrp="1"/>
          </p:cNvSpPr>
          <p:nvPr>
            <p:ph idx="1"/>
          </p:nvPr>
        </p:nvSpPr>
        <p:spPr/>
        <p:txBody>
          <a:bodyPr>
            <a:normAutofit fontScale="92500" lnSpcReduction="10000"/>
          </a:bodyPr>
          <a:lstStyle/>
          <a:p>
            <a:r>
              <a:rPr lang="en-US" smtClean="0"/>
              <a:t>1537 – Under pressure </a:t>
            </a:r>
            <a:r>
              <a:rPr lang="en-US" dirty="0" smtClean="0"/>
              <a:t>from de </a:t>
            </a:r>
            <a:r>
              <a:rPr lang="en-US" dirty="0" err="1"/>
              <a:t>las</a:t>
            </a:r>
            <a:r>
              <a:rPr lang="en-US" dirty="0"/>
              <a:t> </a:t>
            </a:r>
            <a:r>
              <a:rPr lang="en-US" dirty="0" smtClean="0"/>
              <a:t>Casas</a:t>
            </a:r>
            <a:r>
              <a:rPr lang="en-US" dirty="0"/>
              <a:t> </a:t>
            </a:r>
            <a:r>
              <a:rPr lang="en-US" dirty="0" smtClean="0"/>
              <a:t>and others, </a:t>
            </a:r>
            <a:r>
              <a:rPr lang="en-US" dirty="0"/>
              <a:t>the Pope limits the causes for “just wars”, and recognizes the inherent sovereignty of the Indians (thereby banning their enslavement), as well as their rational agency, suggesting that they could and should be persuaded, rather than forced, toward conversion.  Further, however, the colonialists had a responsibility to convert Indians to Catholicism, suggesting and maintaining Spanish Catholic dominion.</a:t>
            </a:r>
          </a:p>
          <a:p>
            <a:endParaRPr lang="en-US" dirty="0" smtClean="0"/>
          </a:p>
          <a:p>
            <a:endParaRPr lang="en-US" dirty="0"/>
          </a:p>
        </p:txBody>
      </p:sp>
    </p:spTree>
    <p:extLst>
      <p:ext uri="{BB962C8B-B14F-4D97-AF65-F5344CB8AC3E}">
        <p14:creationId xmlns:p14="http://schemas.microsoft.com/office/powerpoint/2010/main" val="2825511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normAutofit/>
          </a:bodyPr>
          <a:lstStyle/>
          <a:p>
            <a:r>
              <a:rPr lang="en-US" sz="3600" dirty="0" smtClean="0"/>
              <a:t>Background, Qualifications, Credibility</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a:t>Perhaps uniquely qualified and positioned to understand and speak from an informed and educated position to the general condition of indigenous </a:t>
            </a:r>
            <a:r>
              <a:rPr lang="en-US" dirty="0" smtClean="0"/>
              <a:t>peoples.</a:t>
            </a:r>
            <a:endParaRPr lang="en-US" dirty="0"/>
          </a:p>
          <a:p>
            <a:r>
              <a:rPr lang="en-US" dirty="0"/>
              <a:t>Crossed the Atlantic ten times, met with emperors, popes, Cortez, sailed the Pacific, participated in the conquest of Cuba, preached to indigenous people, held slaves, personally profiting greatly from the </a:t>
            </a:r>
            <a:r>
              <a:rPr lang="en-US" i="1" dirty="0" err="1"/>
              <a:t>encomienda</a:t>
            </a:r>
            <a:r>
              <a:rPr lang="en-US" dirty="0"/>
              <a:t> system.</a:t>
            </a:r>
          </a:p>
          <a:p>
            <a:r>
              <a:rPr lang="en-US" dirty="0"/>
              <a:t>Important as an archivist, historian and collector – had, for example, access to Columbus’ journals, and de Casas’ summaries are the only extant copy.  </a:t>
            </a:r>
          </a:p>
          <a:p>
            <a:endParaRPr lang="en-US" dirty="0"/>
          </a:p>
        </p:txBody>
      </p:sp>
    </p:spTree>
    <p:extLst>
      <p:ext uri="{BB962C8B-B14F-4D97-AF65-F5344CB8AC3E}">
        <p14:creationId xmlns:p14="http://schemas.microsoft.com/office/powerpoint/2010/main" val="1005069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Early Biographical Context</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Raised </a:t>
            </a:r>
            <a:r>
              <a:rPr lang="en-US" dirty="0"/>
              <a:t>in Seville. Descended from Jewish </a:t>
            </a:r>
            <a:r>
              <a:rPr lang="en-US" i="1" dirty="0" err="1"/>
              <a:t>conversos</a:t>
            </a:r>
            <a:r>
              <a:rPr lang="en-US" dirty="0"/>
              <a:t> on his father’s side.  Highly educated.</a:t>
            </a:r>
          </a:p>
          <a:p>
            <a:r>
              <a:rPr lang="en-US" dirty="0"/>
              <a:t>1492 – Defeat of Moors in Granada.  In his early life Spanish Christians were still battling Moors, and de </a:t>
            </a:r>
            <a:r>
              <a:rPr lang="en-US" dirty="0" err="1"/>
              <a:t>las</a:t>
            </a:r>
            <a:r>
              <a:rPr lang="en-US" dirty="0"/>
              <a:t> Casas may have helped suppress a Moorish revolt in Granada in 1497.</a:t>
            </a:r>
          </a:p>
          <a:p>
            <a:r>
              <a:rPr lang="en-US" dirty="0"/>
              <a:t>At 8 or 18 witnessed Columbus’ triumphant return to Seville, seeing the first seven Native Americans to ever set foot on European soil.</a:t>
            </a:r>
          </a:p>
          <a:p>
            <a:r>
              <a:rPr lang="en-US" dirty="0"/>
              <a:t>1493 – His father and three of his father’s brother’s accompanied Columbus on his second voyage to the New </a:t>
            </a:r>
            <a:r>
              <a:rPr lang="en-US" dirty="0" smtClean="0"/>
              <a:t>World.</a:t>
            </a:r>
            <a:endParaRPr lang="en-US" dirty="0"/>
          </a:p>
          <a:p>
            <a:endParaRPr lang="en-US" dirty="0"/>
          </a:p>
        </p:txBody>
      </p:sp>
    </p:spTree>
    <p:extLst>
      <p:ext uri="{BB962C8B-B14F-4D97-AF65-F5344CB8AC3E}">
        <p14:creationId xmlns:p14="http://schemas.microsoft.com/office/powerpoint/2010/main" val="1300041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Early Experiences In The New World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1502 </a:t>
            </a:r>
            <a:r>
              <a:rPr lang="en-US" dirty="0"/>
              <a:t>– 1513 Accompanies father on mission to colonize Hispaniola.  </a:t>
            </a:r>
            <a:r>
              <a:rPr lang="en-US" dirty="0" err="1"/>
              <a:t>Bartoleme</a:t>
            </a:r>
            <a:r>
              <a:rPr lang="en-US" dirty="0"/>
              <a:t> works as a </a:t>
            </a:r>
            <a:r>
              <a:rPr lang="en-US" i="1" dirty="0" err="1"/>
              <a:t>doctrinero</a:t>
            </a:r>
            <a:r>
              <a:rPr lang="en-US" dirty="0"/>
              <a:t> – lay teacher of scripture – </a:t>
            </a:r>
            <a:r>
              <a:rPr lang="en-US" dirty="0" smtClean="0"/>
              <a:t>or as </a:t>
            </a:r>
            <a:r>
              <a:rPr lang="en-US" dirty="0"/>
              <a:t>a chaplain, positions which quickly allow him to amass a fair degree of wealth and to receive his own </a:t>
            </a:r>
            <a:r>
              <a:rPr lang="en-US" i="1" dirty="0" err="1"/>
              <a:t>encomiendas</a:t>
            </a:r>
            <a:r>
              <a:rPr lang="en-US" i="1" dirty="0"/>
              <a:t> – </a:t>
            </a:r>
            <a:r>
              <a:rPr lang="en-US" dirty="0"/>
              <a:t>both in Hispaniola and Trinidad. Helps brutally suppress an Indian rebellion in Hispaniola.</a:t>
            </a:r>
          </a:p>
          <a:p>
            <a:r>
              <a:rPr lang="en-US" dirty="0"/>
              <a:t>1510 – Becomes an ordained priest.  </a:t>
            </a:r>
          </a:p>
          <a:p>
            <a:r>
              <a:rPr lang="en-US" dirty="0" smtClean="0"/>
              <a:t>Throughout these </a:t>
            </a:r>
            <a:r>
              <a:rPr lang="en-US" dirty="0"/>
              <a:t>years, </a:t>
            </a:r>
            <a:r>
              <a:rPr lang="en-US" dirty="0" smtClean="0"/>
              <a:t>de </a:t>
            </a:r>
            <a:r>
              <a:rPr lang="en-US" dirty="0" err="1" smtClean="0"/>
              <a:t>las</a:t>
            </a:r>
            <a:r>
              <a:rPr lang="en-US" dirty="0" smtClean="0"/>
              <a:t> Casas travels </a:t>
            </a:r>
            <a:r>
              <a:rPr lang="en-US" dirty="0"/>
              <a:t>widely throughout the Caribbean colonies, participating in, directly witnessing, and profiting greatly from the most brutal treatment of colonized Indians will serve to substantiate his ensuing arguments.</a:t>
            </a:r>
          </a:p>
          <a:p>
            <a:endParaRPr lang="en-US" dirty="0"/>
          </a:p>
        </p:txBody>
      </p:sp>
    </p:spTree>
    <p:extLst>
      <p:ext uri="{BB962C8B-B14F-4D97-AF65-F5344CB8AC3E}">
        <p14:creationId xmlns:p14="http://schemas.microsoft.com/office/powerpoint/2010/main" val="262408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715962"/>
          </a:xfrm>
        </p:spPr>
        <p:txBody>
          <a:bodyPr>
            <a:normAutofit fontScale="90000"/>
          </a:bodyPr>
          <a:lstStyle/>
          <a:p>
            <a:r>
              <a:rPr lang="en-US" dirty="0"/>
              <a:t>The Transition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12950" y="1444446"/>
            <a:ext cx="5530850" cy="4501535"/>
          </a:xfrm>
        </p:spPr>
      </p:pic>
    </p:spTree>
    <p:extLst>
      <p:ext uri="{BB962C8B-B14F-4D97-AF65-F5344CB8AC3E}">
        <p14:creationId xmlns:p14="http://schemas.microsoft.com/office/powerpoint/2010/main" val="3958251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762000"/>
            <a:ext cx="8229600" cy="5334000"/>
          </a:xfrm>
        </p:spPr>
        <p:txBody>
          <a:bodyPr>
            <a:normAutofit fontScale="85000" lnSpcReduction="20000"/>
          </a:bodyPr>
          <a:lstStyle/>
          <a:p>
            <a:r>
              <a:rPr lang="en-US" dirty="0" smtClean="0"/>
              <a:t>1511 </a:t>
            </a:r>
            <a:r>
              <a:rPr lang="en-US" dirty="0"/>
              <a:t>– Dominican priest Antonio de </a:t>
            </a:r>
            <a:r>
              <a:rPr lang="en-US" dirty="0" err="1"/>
              <a:t>Montesinos</a:t>
            </a:r>
            <a:r>
              <a:rPr lang="en-US" dirty="0"/>
              <a:t> preaches against colonial abuses and for the outright end to both the </a:t>
            </a:r>
            <a:r>
              <a:rPr lang="en-US" i="1" dirty="0" err="1"/>
              <a:t>encomienda</a:t>
            </a:r>
            <a:r>
              <a:rPr lang="en-US" dirty="0"/>
              <a:t> and </a:t>
            </a:r>
            <a:r>
              <a:rPr lang="en-US" i="1" dirty="0" err="1"/>
              <a:t>repartimento</a:t>
            </a:r>
            <a:r>
              <a:rPr lang="en-US" dirty="0"/>
              <a:t> of Indians.  In the Dominican order these sermons are well received and strongly supported.</a:t>
            </a:r>
          </a:p>
          <a:p>
            <a:r>
              <a:rPr lang="en-US" i="1" dirty="0"/>
              <a:t>“Tell me, by what right or justice do you hold these Indians in such cruel and horrible </a:t>
            </a:r>
            <a:r>
              <a:rPr lang="en-US" i="1" dirty="0" smtClean="0"/>
              <a:t>slavery</a:t>
            </a:r>
            <a:r>
              <a:rPr lang="en-US" i="1" dirty="0"/>
              <a:t>? By what right do you wage such detestable wars on these people </a:t>
            </a:r>
            <a:r>
              <a:rPr lang="en-US" i="1" dirty="0" smtClean="0"/>
              <a:t>who </a:t>
            </a:r>
            <a:r>
              <a:rPr lang="en-US" i="1" dirty="0"/>
              <a:t>lived mildly and peacefully in their own lands…. Are they not men?  Do they not have rational souls? Are you not bound to love them as you have loved yourselves</a:t>
            </a:r>
            <a:r>
              <a:rPr lang="en-US" i="1" dirty="0" smtClean="0"/>
              <a:t>?”</a:t>
            </a:r>
            <a:r>
              <a:rPr lang="en-US" dirty="0"/>
              <a:t> </a:t>
            </a:r>
          </a:p>
          <a:p>
            <a:r>
              <a:rPr lang="en-US" dirty="0"/>
              <a:t>1514 – A wealthy man, </a:t>
            </a:r>
            <a:r>
              <a:rPr lang="en-US" dirty="0" smtClean="0"/>
              <a:t>de </a:t>
            </a:r>
            <a:r>
              <a:rPr lang="en-US" dirty="0" err="1" smtClean="0"/>
              <a:t>las</a:t>
            </a:r>
            <a:r>
              <a:rPr lang="en-US" dirty="0" smtClean="0"/>
              <a:t> Casas </a:t>
            </a:r>
            <a:r>
              <a:rPr lang="en-US" dirty="0"/>
              <a:t>surrenders his </a:t>
            </a:r>
            <a:r>
              <a:rPr lang="en-US" i="1" dirty="0" err="1"/>
              <a:t>recomienda</a:t>
            </a:r>
            <a:r>
              <a:rPr lang="en-US" dirty="0"/>
              <a:t> (allotment of Indians) </a:t>
            </a:r>
          </a:p>
          <a:p>
            <a:endParaRPr lang="en-US" dirty="0"/>
          </a:p>
        </p:txBody>
      </p:sp>
    </p:spTree>
    <p:extLst>
      <p:ext uri="{BB962C8B-B14F-4D97-AF65-F5344CB8AC3E}">
        <p14:creationId xmlns:p14="http://schemas.microsoft.com/office/powerpoint/2010/main" val="347748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0" dirty="0"/>
              <a:t>Theodore de </a:t>
            </a:r>
            <a:r>
              <a:rPr lang="en-US" b="0" dirty="0" err="1"/>
              <a:t>Bry</a:t>
            </a:r>
            <a:endParaRPr lang="en-US" b="0" dirty="0"/>
          </a:p>
        </p:txBody>
      </p:sp>
      <p:pic>
        <p:nvPicPr>
          <p:cNvPr id="4" name="Content Placeholder 3"/>
          <p:cNvPicPr>
            <a:picLocks noGrp="1" noChangeAspect="1"/>
          </p:cNvPicPr>
          <p:nvPr>
            <p:ph type="pic" idx="1"/>
          </p:nvPr>
        </p:nvPicPr>
        <p:blipFill>
          <a:blip r:embed="rId2">
            <a:extLst>
              <a:ext uri="{28A0092B-C50C-407E-A947-70E740481C1C}">
                <a14:useLocalDpi xmlns:a14="http://schemas.microsoft.com/office/drawing/2010/main" val="0"/>
              </a:ext>
            </a:extLst>
          </a:blip>
          <a:srcRect t="2782" b="2782"/>
          <a:stretch>
            <a:fillRect/>
          </a:stretch>
        </p:blipFill>
        <p:spPr/>
      </p:pic>
      <p:sp>
        <p:nvSpPr>
          <p:cNvPr id="6" name="Text Placeholder 5"/>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296584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“Protector Of The Indians”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1515 Begins travelling back and forth to the Spanish courts to plead the case of Indians.</a:t>
            </a:r>
          </a:p>
          <a:p>
            <a:r>
              <a:rPr lang="en-US" dirty="0"/>
              <a:t>1520 – Granted land in Venezuela by Emperor Charles V, to attempt an experimental, peaceful colony.  The attempt is quickly abandoned.</a:t>
            </a:r>
          </a:p>
          <a:p>
            <a:r>
              <a:rPr lang="en-US" dirty="0"/>
              <a:t>1522 – Joins the Dominican order.</a:t>
            </a:r>
          </a:p>
          <a:p>
            <a:r>
              <a:rPr lang="en-US" dirty="0"/>
              <a:t>1526 – 1537 – Stationed at or travelling through missions throughout the Spanish colonies, writes him most influential letters to the court and Pope arguing for revision of laws.  </a:t>
            </a:r>
          </a:p>
          <a:p>
            <a:endParaRPr lang="en-US" dirty="0"/>
          </a:p>
        </p:txBody>
      </p:sp>
    </p:spTree>
    <p:extLst>
      <p:ext uri="{BB962C8B-B14F-4D97-AF65-F5344CB8AC3E}">
        <p14:creationId xmlns:p14="http://schemas.microsoft.com/office/powerpoint/2010/main" val="719290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0"/>
            <a:ext cx="5486400" cy="566738"/>
          </a:xfrm>
        </p:spPr>
        <p:txBody>
          <a:bodyPr/>
          <a:lstStyle/>
          <a:p>
            <a:r>
              <a:rPr lang="en-US" b="0" dirty="0"/>
              <a:t>Theodore de </a:t>
            </a:r>
            <a:r>
              <a:rPr lang="en-US" b="0" dirty="0" err="1"/>
              <a:t>Bry</a:t>
            </a:r>
            <a:endParaRPr lang="en-US" b="0"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t="2207" b="2207"/>
          <a:stretch>
            <a:fillRect/>
          </a:stretch>
        </p:blipFill>
        <p:spPr>
          <a:xfrm>
            <a:off x="1676400" y="609600"/>
            <a:ext cx="6294967" cy="4721225"/>
          </a:xfrm>
        </p:spPr>
      </p:pic>
      <p:sp>
        <p:nvSpPr>
          <p:cNvPr id="4" name="Text Placeholder 3"/>
          <p:cNvSpPr>
            <a:spLocks noGrp="1"/>
          </p:cNvSpPr>
          <p:nvPr>
            <p:ph type="body" sz="half" idx="2"/>
          </p:nvPr>
        </p:nvSpPr>
        <p:spPr>
          <a:xfrm>
            <a:off x="1792288" y="6019800"/>
            <a:ext cx="5486400" cy="152400"/>
          </a:xfrm>
        </p:spPr>
        <p:txBody>
          <a:bodyPr>
            <a:normAutofit fontScale="32500" lnSpcReduction="20000"/>
          </a:bodyPr>
          <a:lstStyle/>
          <a:p>
            <a:endParaRPr lang="en-US" dirty="0"/>
          </a:p>
        </p:txBody>
      </p:sp>
    </p:spTree>
    <p:extLst>
      <p:ext uri="{BB962C8B-B14F-4D97-AF65-F5344CB8AC3E}">
        <p14:creationId xmlns:p14="http://schemas.microsoft.com/office/powerpoint/2010/main" val="3973865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851</Words>
  <Application>Microsoft Office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Bartolomé de las Casas 1474 (or 1484) – 1566 </vt:lpstr>
      <vt:lpstr>Background, Qualifications, Credibility</vt:lpstr>
      <vt:lpstr>Early Biographical Context</vt:lpstr>
      <vt:lpstr>Early Experiences In The New World</vt:lpstr>
      <vt:lpstr>The Transition</vt:lpstr>
      <vt:lpstr>  </vt:lpstr>
      <vt:lpstr>Theodore de Bry</vt:lpstr>
      <vt:lpstr>“Protector Of The Indians”</vt:lpstr>
      <vt:lpstr>Theodore de Bry</vt:lpstr>
      <vt:lpstr>De las Casas’ Arguments</vt:lpstr>
      <vt:lpstr>The Vallalodid Debate</vt:lpstr>
      <vt:lpstr>Theodore de Bry </vt:lpstr>
      <vt:lpstr>Papal Bull Sublimis Deus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Bartolomé de las Casas 1474 (or 1484) – 1566</dc:title>
  <dc:creator>Thomas Drake</dc:creator>
  <cp:lastModifiedBy>Tom Drake</cp:lastModifiedBy>
  <cp:revision>10</cp:revision>
  <dcterms:created xsi:type="dcterms:W3CDTF">2012-06-17T15:57:00Z</dcterms:created>
  <dcterms:modified xsi:type="dcterms:W3CDTF">2013-04-22T16:43:10Z</dcterms:modified>
</cp:coreProperties>
</file>