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2"/>
  </p:notesMasterIdLst>
  <p:sldIdLst>
    <p:sldId id="256" r:id="rId3"/>
    <p:sldId id="268" r:id="rId4"/>
    <p:sldId id="265" r:id="rId5"/>
    <p:sldId id="266" r:id="rId6"/>
    <p:sldId id="287" r:id="rId7"/>
    <p:sldId id="260" r:id="rId8"/>
    <p:sldId id="261" r:id="rId9"/>
    <p:sldId id="259" r:id="rId10"/>
    <p:sldId id="272" r:id="rId11"/>
    <p:sldId id="283" r:id="rId12"/>
    <p:sldId id="275" r:id="rId13"/>
    <p:sldId id="276" r:id="rId14"/>
    <p:sldId id="274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54C"/>
    <a:srgbClr val="6E6E6E"/>
    <a:srgbClr val="A5A5A5"/>
    <a:srgbClr val="A27E55"/>
    <a:srgbClr val="272827"/>
    <a:srgbClr val="888888"/>
    <a:srgbClr val="8C6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86070" autoAdjust="0"/>
  </p:normalViewPr>
  <p:slideViewPr>
    <p:cSldViewPr snapToGrid="0">
      <p:cViewPr varScale="1">
        <p:scale>
          <a:sx n="122" d="100"/>
          <a:sy n="122" d="100"/>
        </p:scale>
        <p:origin x="714" y="90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7" d="100"/>
        <a:sy n="87" d="100"/>
      </p:scale>
      <p:origin x="0" y="-18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D4395-F4BB-4776-AD1A-E1F7520CF444}" type="datetimeFigureOut">
              <a:rPr lang="en-US" smtClean="0"/>
              <a:t>9/1/2022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993E8-77CB-4CE8-8134-9D98A351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4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48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1749" y="626619"/>
            <a:ext cx="214313" cy="3179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374493" y="1339135"/>
            <a:ext cx="4402931" cy="22883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57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7760" y="292626"/>
            <a:ext cx="3324225" cy="279834"/>
          </a:xfrm>
        </p:spPr>
        <p:txBody>
          <a:bodyPr lIns="0"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374493" y="1339135"/>
            <a:ext cx="4402931" cy="22883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7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3" y="3869273"/>
            <a:ext cx="3742256" cy="18711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4385733"/>
          </a:xfrm>
          <a:prstGeom prst="rect">
            <a:avLst/>
          </a:prstGeom>
          <a:solidFill>
            <a:srgbClr val="2728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20" y="3824672"/>
            <a:ext cx="579961" cy="1112897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05260" y="1711614"/>
            <a:ext cx="5104958" cy="11708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UI_Seal_white.png"/>
          <p:cNvPicPr>
            <a:picLocks noChangeAspect="1"/>
          </p:cNvPicPr>
          <p:nvPr/>
        </p:nvPicPr>
        <p:blipFill rotWithShape="1">
          <a:blip r:embed="rId5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r="4445" b="5350"/>
          <a:stretch/>
        </p:blipFill>
        <p:spPr>
          <a:xfrm>
            <a:off x="4229100" y="-1"/>
            <a:ext cx="4914900" cy="43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 cap="all">
          <a:solidFill>
            <a:schemeClr val="bg1"/>
          </a:solidFill>
          <a:latin typeface="Rockwell"/>
          <a:ea typeface="+mj-ea"/>
          <a:cs typeface="Rockwell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376083" y="1340879"/>
            <a:ext cx="4635149" cy="2278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389438"/>
            <a:ext cx="9144000" cy="7540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19" y="3824671"/>
            <a:ext cx="579961" cy="1112897"/>
          </a:xfrm>
          <a:prstGeom prst="rect">
            <a:avLst/>
          </a:prstGeom>
        </p:spPr>
      </p:pic>
      <p:sp>
        <p:nvSpPr>
          <p:cNvPr id="19" name="Title Placeholder 16"/>
          <p:cNvSpPr>
            <a:spLocks noGrp="1"/>
          </p:cNvSpPr>
          <p:nvPr>
            <p:ph type="title"/>
          </p:nvPr>
        </p:nvSpPr>
        <p:spPr>
          <a:xfrm>
            <a:off x="330851" y="492709"/>
            <a:ext cx="8229600" cy="571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41" y="3869273"/>
            <a:ext cx="3742256" cy="18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8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3600" b="0" i="0" kern="1200" cap="all">
          <a:solidFill>
            <a:srgbClr val="A27E55"/>
          </a:solidFill>
          <a:latin typeface="Rockwell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lnSpc>
          <a:spcPts val="2160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None/>
        <a:defRPr sz="1800" kern="1200">
          <a:solidFill>
            <a:srgbClr val="6E6E6E"/>
          </a:solidFill>
          <a:latin typeface="Helvetica"/>
          <a:ea typeface="+mn-ea"/>
          <a:cs typeface="Helvetica"/>
        </a:defRPr>
      </a:lvl1pPr>
      <a:lvl2pPr marL="377190" indent="-171450" algn="l" defTabSz="342900" rtl="0" eaLnBrk="1" latinLnBrk="0" hangingPunct="1">
        <a:lnSpc>
          <a:spcPts val="1710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Char char="§"/>
        <a:defRPr sz="1500" kern="1200">
          <a:solidFill>
            <a:srgbClr val="6E6E6E"/>
          </a:solidFill>
          <a:latin typeface="Helvetica"/>
          <a:ea typeface="+mn-ea"/>
          <a:cs typeface="Helvetica"/>
        </a:defRPr>
      </a:lvl2pPr>
      <a:lvl3pPr marL="514350" indent="-123444" algn="l" defTabSz="342900" rtl="0" eaLnBrk="1" latinLnBrk="0" hangingPunct="1">
        <a:lnSpc>
          <a:spcPts val="1560"/>
        </a:lnSpc>
        <a:spcBef>
          <a:spcPts val="0"/>
        </a:spcBef>
        <a:spcAft>
          <a:spcPts val="450"/>
        </a:spcAft>
        <a:buClr>
          <a:srgbClr val="A27E55"/>
        </a:buClr>
        <a:buFont typeface="Wingdings" charset="2"/>
        <a:buChar char="§"/>
        <a:defRPr sz="1400" kern="1200" baseline="0">
          <a:solidFill>
            <a:srgbClr val="6E6E6E"/>
          </a:solidFill>
          <a:latin typeface="Helvetica"/>
          <a:ea typeface="+mn-ea"/>
          <a:cs typeface="Helvetica"/>
        </a:defRPr>
      </a:lvl3pPr>
      <a:lvl4pPr marL="692658" indent="-144018" algn="l" defTabSz="342900" rtl="0" eaLnBrk="1" latinLnBrk="0" hangingPunct="1">
        <a:lnSpc>
          <a:spcPts val="1485"/>
        </a:lnSpc>
        <a:spcBef>
          <a:spcPts val="0"/>
        </a:spcBef>
        <a:spcAft>
          <a:spcPts val="450"/>
        </a:spcAft>
        <a:buClr>
          <a:srgbClr val="A27E55"/>
        </a:buClr>
        <a:buFont typeface="Wingdings" charset="2"/>
        <a:buChar char="§"/>
        <a:defRPr sz="1200" kern="1200" baseline="0">
          <a:solidFill>
            <a:srgbClr val="6E6E6E"/>
          </a:solidFill>
          <a:latin typeface="Helvetica"/>
          <a:ea typeface="+mn-ea"/>
          <a:cs typeface="Helvetica"/>
        </a:defRPr>
      </a:lvl4pPr>
      <a:lvl5pPr marL="898398" indent="-116586" algn="l" defTabSz="342900" rtl="0" eaLnBrk="1" latinLnBrk="0" hangingPunct="1">
        <a:lnSpc>
          <a:spcPts val="1260"/>
        </a:lnSpc>
        <a:spcBef>
          <a:spcPts val="0"/>
        </a:spcBef>
        <a:spcAft>
          <a:spcPts val="0"/>
        </a:spcAft>
        <a:buClr>
          <a:srgbClr val="A27E55"/>
        </a:buClr>
        <a:buFont typeface="Wingdings" charset="2"/>
        <a:buChar char="§"/>
        <a:defRPr sz="1100" kern="1200">
          <a:solidFill>
            <a:srgbClr val="6E6E6E"/>
          </a:solidFill>
          <a:latin typeface="Helvetica"/>
          <a:ea typeface="+mn-ea"/>
          <a:cs typeface="Helvetica"/>
        </a:defRPr>
      </a:lvl5pPr>
      <a:lvl6pPr marL="1714500" indent="0" algn="l" defTabSz="3429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1893" y="983645"/>
            <a:ext cx="5104958" cy="1170886"/>
          </a:xfrm>
        </p:spPr>
        <p:txBody>
          <a:bodyPr/>
          <a:lstStyle/>
          <a:p>
            <a:r>
              <a:rPr lang="en-US" sz="4400" dirty="0"/>
              <a:t>Capstone Documentation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31893" y="2154531"/>
            <a:ext cx="4402931" cy="56068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Logbooks and Portfolios</a:t>
            </a:r>
          </a:p>
        </p:txBody>
      </p:sp>
    </p:spTree>
    <p:extLst>
      <p:ext uri="{BB962C8B-B14F-4D97-AF65-F5344CB8AC3E}">
        <p14:creationId xmlns:p14="http://schemas.microsoft.com/office/powerpoint/2010/main" val="35589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4" b="95190" l="7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52" t="3727" r="7875" b="5018"/>
          <a:stretch/>
        </p:blipFill>
        <p:spPr>
          <a:xfrm>
            <a:off x="1169715" y="355486"/>
            <a:ext cx="5700985" cy="43596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50000" y="1323213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09693" y="576200"/>
            <a:ext cx="3803807" cy="3919600"/>
          </a:xfrm>
          <a:solidFill>
            <a:schemeClr val="bg1"/>
          </a:solidFill>
        </p:spPr>
        <p:txBody>
          <a:bodyPr lIns="182880" tIns="182880" rIns="91440" bIns="91440"/>
          <a:lstStyle/>
          <a:p>
            <a:pPr algn="ctr"/>
            <a:r>
              <a:rPr lang="en-US" b="1" dirty="0"/>
              <a:t>Balance Sheet/Budget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Estimated cost for Materials/components/labor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Spending plan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50000" y="940482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Rockwell" panose="02060603020205020403" pitchFamily="18" charset="0"/>
              </a:rPr>
              <a:t>Budget</a:t>
            </a:r>
          </a:p>
        </p:txBody>
      </p:sp>
      <p:pic>
        <p:nvPicPr>
          <p:cNvPr id="7" name="Picture 3" descr="http://agbeat.com/wp-content/uploads/2013/01/cash-reserve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7556" y="2720051"/>
            <a:ext cx="2958430" cy="1590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89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4" b="95190" l="7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52" t="3727" r="7875" b="5018"/>
          <a:stretch/>
        </p:blipFill>
        <p:spPr>
          <a:xfrm>
            <a:off x="1169715" y="355486"/>
            <a:ext cx="5700985" cy="43596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50000" y="1323213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0000" y="940482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50000" y="587232"/>
            <a:ext cx="292100" cy="706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67450" y="3585418"/>
            <a:ext cx="292100" cy="706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67450" y="3202687"/>
            <a:ext cx="292100" cy="706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67450" y="2795175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67450" y="2412444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67450" y="2088675"/>
            <a:ext cx="292100" cy="706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4593" y="1749174"/>
            <a:ext cx="292100" cy="706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09693" y="576200"/>
            <a:ext cx="3803807" cy="3919600"/>
          </a:xfrm>
          <a:solidFill>
            <a:schemeClr val="bg1"/>
          </a:solidFill>
        </p:spPr>
        <p:txBody>
          <a:bodyPr lIns="182880" tIns="182880" rIns="91440" bIns="91440"/>
          <a:lstStyle/>
          <a:p>
            <a:pPr algn="ctr"/>
            <a:r>
              <a:rPr lang="en-US" b="1" dirty="0"/>
              <a:t>Design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Client need and project goal (with timeline).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Revision of goal. Why the revision was necessary?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goal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74593" y="1366443"/>
            <a:ext cx="292100" cy="706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Rockwell" panose="02060603020205020403" pitchFamily="18" charset="0"/>
              </a:rPr>
              <a:t>Design Goals</a:t>
            </a:r>
          </a:p>
        </p:txBody>
      </p:sp>
    </p:spTree>
    <p:extLst>
      <p:ext uri="{BB962C8B-B14F-4D97-AF65-F5344CB8AC3E}">
        <p14:creationId xmlns:p14="http://schemas.microsoft.com/office/powerpoint/2010/main" val="20083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4" b="95190" l="7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52" t="3727" r="7875" b="5018"/>
          <a:stretch/>
        </p:blipFill>
        <p:spPr>
          <a:xfrm>
            <a:off x="1169715" y="355486"/>
            <a:ext cx="5700985" cy="43596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50000" y="1323213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0000" y="940482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50000" y="587232"/>
            <a:ext cx="292100" cy="706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67450" y="3585418"/>
            <a:ext cx="292100" cy="706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67450" y="3202687"/>
            <a:ext cx="292100" cy="706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67450" y="2795175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67450" y="2412444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67450" y="2088675"/>
            <a:ext cx="292100" cy="706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09693" y="576200"/>
            <a:ext cx="3803807" cy="3919600"/>
          </a:xfrm>
          <a:solidFill>
            <a:schemeClr val="bg1"/>
          </a:solidFill>
        </p:spPr>
        <p:txBody>
          <a:bodyPr lIns="182880" tIns="182880" rIns="91440" bIns="91440"/>
          <a:lstStyle/>
          <a:p>
            <a:pPr algn="ctr"/>
            <a:r>
              <a:rPr lang="en-US" b="1" dirty="0"/>
              <a:t>Specifications and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Documentation of client interview – notes, pictures, measurements,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 specifications and constraints.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notes on the reason(s) behind any constraints given by client.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74593" y="1749174"/>
            <a:ext cx="292100" cy="706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Rockwell" panose="02060603020205020403" pitchFamily="18" charset="0"/>
              </a:rPr>
              <a:t>Design Specs.</a:t>
            </a:r>
          </a:p>
        </p:txBody>
      </p:sp>
    </p:spTree>
    <p:extLst>
      <p:ext uri="{BB962C8B-B14F-4D97-AF65-F5344CB8AC3E}">
        <p14:creationId xmlns:p14="http://schemas.microsoft.com/office/powerpoint/2010/main" val="18812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4" b="95190" l="7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52" t="3727" r="7875" b="5018"/>
          <a:stretch/>
        </p:blipFill>
        <p:spPr>
          <a:xfrm>
            <a:off x="1169715" y="355486"/>
            <a:ext cx="5700985" cy="43596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50000" y="1323213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0000" y="940482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50000" y="587232"/>
            <a:ext cx="292100" cy="706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67450" y="3585418"/>
            <a:ext cx="292100" cy="706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67450" y="3202687"/>
            <a:ext cx="292100" cy="706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67450" y="2795175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67450" y="2412444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67450" y="2088675"/>
            <a:ext cx="292100" cy="706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4593" y="1749174"/>
            <a:ext cx="292100" cy="706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74593" y="1366443"/>
            <a:ext cx="292100" cy="706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09693" y="576200"/>
            <a:ext cx="3803807" cy="3919600"/>
          </a:xfrm>
          <a:solidFill>
            <a:schemeClr val="bg1"/>
          </a:solidFill>
        </p:spPr>
        <p:txBody>
          <a:bodyPr lIns="182880" tIns="182880" rIns="91440" bIns="91440"/>
          <a:lstStyle/>
          <a:p>
            <a:pPr algn="ctr"/>
            <a:r>
              <a:rPr lang="en-US" b="1" dirty="0"/>
              <a:t>Project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off-the-shelf technologies you can use to solve the problem?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did you think the design would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the design did not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needed to be changed?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74593" y="958931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Rockwell" panose="02060603020205020403" pitchFamily="18" charset="0"/>
              </a:rPr>
              <a:t>Project Learning</a:t>
            </a:r>
          </a:p>
        </p:txBody>
      </p:sp>
    </p:spTree>
    <p:extLst>
      <p:ext uri="{BB962C8B-B14F-4D97-AF65-F5344CB8AC3E}">
        <p14:creationId xmlns:p14="http://schemas.microsoft.com/office/powerpoint/2010/main" val="22553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4" b="95190" l="7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52" t="3727" r="7875" b="5018"/>
          <a:stretch/>
        </p:blipFill>
        <p:spPr>
          <a:xfrm>
            <a:off x="1169715" y="355486"/>
            <a:ext cx="5700985" cy="43596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50000" y="1323213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0000" y="940482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50000" y="587232"/>
            <a:ext cx="292100" cy="706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67450" y="3585418"/>
            <a:ext cx="292100" cy="706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67450" y="3202687"/>
            <a:ext cx="292100" cy="706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67450" y="2795175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67450" y="2412444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09693" y="576200"/>
            <a:ext cx="3803807" cy="3919600"/>
          </a:xfrm>
          <a:solidFill>
            <a:schemeClr val="bg1"/>
          </a:solidFill>
        </p:spPr>
        <p:txBody>
          <a:bodyPr lIns="182880" tIns="182880" rIns="91440" bIns="91440"/>
          <a:lstStyle/>
          <a:p>
            <a:pPr algn="ctr"/>
            <a:r>
              <a:rPr lang="en-US" b="1" dirty="0"/>
              <a:t>System Diagrams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standard symbols.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Properly label and reference.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use software (such as Visio, lucid chart, AutoCAD™, SolidWorks™) or freehand.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 who drew and what software was used.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67450" y="2088675"/>
            <a:ext cx="292100" cy="706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Rockwell" panose="02060603020205020403" pitchFamily="18" charset="0"/>
              </a:rPr>
              <a:t>System Diagrams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5078" y="3202687"/>
            <a:ext cx="891222" cy="117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923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4" b="95190" l="7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52" t="3727" r="7875" b="5018"/>
          <a:stretch/>
        </p:blipFill>
        <p:spPr>
          <a:xfrm>
            <a:off x="1169715" y="355486"/>
            <a:ext cx="5700985" cy="43596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50000" y="1323213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0000" y="940482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50000" y="587232"/>
            <a:ext cx="292100" cy="706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67450" y="3585418"/>
            <a:ext cx="292100" cy="706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67450" y="3202687"/>
            <a:ext cx="292100" cy="706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67450" y="2795175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09693" y="576200"/>
            <a:ext cx="3803807" cy="3919600"/>
          </a:xfrm>
          <a:solidFill>
            <a:schemeClr val="bg1"/>
          </a:solidFill>
        </p:spPr>
        <p:txBody>
          <a:bodyPr lIns="182880" tIns="182880" rIns="91440" bIns="91440"/>
          <a:lstStyle/>
          <a:p>
            <a:pPr algn="ctr"/>
            <a:r>
              <a:rPr lang="en-US" b="1" dirty="0"/>
              <a:t>Analysis of Alternatives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Discussion on possible alternatives and why some alternatives are better than other.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dirty="0"/>
              <a:t>Safety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dirty="0"/>
              <a:t>Less moving parts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dirty="0"/>
              <a:t>Lower cost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dirty="0"/>
              <a:t>Durability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dirty="0"/>
              <a:t>Compatibility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dirty="0"/>
              <a:t>Foolproof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67450" y="2412444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dirty="0" err="1">
                <a:solidFill>
                  <a:schemeClr val="tx1"/>
                </a:solidFill>
                <a:latin typeface="Rockwell" panose="02060603020205020403" pitchFamily="18" charset="0"/>
              </a:rPr>
              <a:t>AlternativeAnalysis</a:t>
            </a:r>
            <a:endParaRPr lang="en-US" sz="9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4" b="95190" l="7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52" t="3727" r="7875" b="5018"/>
          <a:stretch/>
        </p:blipFill>
        <p:spPr>
          <a:xfrm>
            <a:off x="1169715" y="355486"/>
            <a:ext cx="5700985" cy="43596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50000" y="1323213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0000" y="940482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50000" y="587232"/>
            <a:ext cx="292100" cy="706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67450" y="3585418"/>
            <a:ext cx="292100" cy="706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67450" y="3202687"/>
            <a:ext cx="292100" cy="706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09693" y="576200"/>
            <a:ext cx="3803807" cy="3919600"/>
          </a:xfrm>
          <a:solidFill>
            <a:schemeClr val="bg1"/>
          </a:solidFill>
        </p:spPr>
        <p:txBody>
          <a:bodyPr lIns="182880" tIns="182880" rIns="91440" bIns="91440"/>
          <a:lstStyle/>
          <a:p>
            <a:pPr algn="ctr"/>
            <a:r>
              <a:rPr lang="en-US" b="1" dirty="0"/>
              <a:t>Engineering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Physical/Chemical/Biological/Computer system modeling.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Modeling criteria, expected accuracy, pitfalls.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modeling software was used?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data was needed, how the data was obtained.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Validation scheme for the model.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67450" y="2795175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Rockwell" panose="02060603020205020403" pitchFamily="18" charset="0"/>
              </a:rPr>
              <a:t>Modeling</a:t>
            </a:r>
          </a:p>
        </p:txBody>
      </p:sp>
    </p:spTree>
    <p:extLst>
      <p:ext uri="{BB962C8B-B14F-4D97-AF65-F5344CB8AC3E}">
        <p14:creationId xmlns:p14="http://schemas.microsoft.com/office/powerpoint/2010/main" val="378933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4" b="95190" l="7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52" t="3727" r="7875" b="5018"/>
          <a:stretch/>
        </p:blipFill>
        <p:spPr>
          <a:xfrm>
            <a:off x="1169715" y="355486"/>
            <a:ext cx="5700985" cy="43596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50000" y="1323213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0000" y="940482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50000" y="587232"/>
            <a:ext cx="292100" cy="706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67450" y="3585418"/>
            <a:ext cx="292100" cy="706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09693" y="576200"/>
            <a:ext cx="3803807" cy="3919600"/>
          </a:xfrm>
          <a:solidFill>
            <a:schemeClr val="bg1"/>
          </a:solidFill>
        </p:spPr>
        <p:txBody>
          <a:bodyPr lIns="182880" tIns="182880" rIns="91440" bIns="91440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b="1" dirty="0"/>
              <a:t>Manufacturing/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b="1" dirty="0"/>
              <a:t>Implementation Plan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Fabrication need.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Flowchart for process oriented 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Bill of materials, drawings.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Manufacturer/supplier and delivery time.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67450" y="3202687"/>
            <a:ext cx="292100" cy="706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Rockwell" panose="02060603020205020403" pitchFamily="18" charset="0"/>
              </a:rPr>
              <a:t>Mfg. Plan</a:t>
            </a:r>
          </a:p>
        </p:txBody>
      </p:sp>
    </p:spTree>
    <p:extLst>
      <p:ext uri="{BB962C8B-B14F-4D97-AF65-F5344CB8AC3E}">
        <p14:creationId xmlns:p14="http://schemas.microsoft.com/office/powerpoint/2010/main" val="265656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4" b="95190" l="7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52" t="3727" r="7875" b="5018"/>
          <a:stretch/>
        </p:blipFill>
        <p:spPr>
          <a:xfrm>
            <a:off x="1169715" y="355486"/>
            <a:ext cx="5700985" cy="43596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50000" y="1323213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0000" y="940482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50000" y="587232"/>
            <a:ext cx="292100" cy="706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09693" y="576200"/>
            <a:ext cx="3803807" cy="3919600"/>
          </a:xfrm>
          <a:solidFill>
            <a:schemeClr val="bg1"/>
          </a:solidFill>
        </p:spPr>
        <p:txBody>
          <a:bodyPr lIns="182880" tIns="182880" rIns="91440" bIns="91440"/>
          <a:lstStyle/>
          <a:p>
            <a:pPr algn="ctr"/>
            <a:r>
              <a:rPr lang="en-US" b="1" dirty="0"/>
              <a:t>Experimental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Characterize the purpose of the experiment.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dirty="0"/>
              <a:t>Model validation?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dirty="0"/>
              <a:t>Data gap?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dirty="0"/>
              <a:t>Performance measurement?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Detailed documentation on instrumentation and measurements.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67450" y="3585418"/>
            <a:ext cx="292100" cy="706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Rockwell" panose="02060603020205020403" pitchFamily="18" charset="0"/>
              </a:rPr>
              <a:t>Exp. Design</a:t>
            </a:r>
          </a:p>
        </p:txBody>
      </p:sp>
    </p:spTree>
    <p:extLst>
      <p:ext uri="{BB962C8B-B14F-4D97-AF65-F5344CB8AC3E}">
        <p14:creationId xmlns:p14="http://schemas.microsoft.com/office/powerpoint/2010/main" val="22168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4" b="95190" l="7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52" t="3727" r="7875" b="5018"/>
          <a:stretch/>
        </p:blipFill>
        <p:spPr>
          <a:xfrm>
            <a:off x="1169715" y="355486"/>
            <a:ext cx="5700985" cy="43596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50000" y="1323213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0000" y="940482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09693" y="576200"/>
            <a:ext cx="3803807" cy="3919600"/>
          </a:xfrm>
          <a:solidFill>
            <a:schemeClr val="bg1"/>
          </a:solidFill>
        </p:spPr>
        <p:txBody>
          <a:bodyPr lIns="182880" tIns="182880" rIns="91440" bIns="91440"/>
          <a:lstStyle/>
          <a:p>
            <a:pPr algn="ctr"/>
            <a:r>
              <a:rPr lang="en-US" b="1" dirty="0"/>
              <a:t>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 statistical tools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 accuracy of data, and experiment.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about the confidence in your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What conclusions can be made?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50000" y="587232"/>
            <a:ext cx="292100" cy="706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Rockwell" panose="02060603020205020403" pitchFamily="18" charset="0"/>
              </a:rPr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8931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4BFD22-7AFE-8E5B-F76C-BD1793664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82" y="1141323"/>
            <a:ext cx="4671286" cy="3709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Matrix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19131" y="1383049"/>
            <a:ext cx="1160085" cy="304800"/>
          </a:xfrm>
          <a:prstGeom prst="ellipse">
            <a:avLst/>
          </a:prstGeom>
          <a:noFill/>
          <a:ln w="28575">
            <a:solidFill>
              <a:srgbClr val="A27E5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68344" y="2400300"/>
            <a:ext cx="2171700" cy="342900"/>
          </a:xfrm>
          <a:prstGeom prst="ellipse">
            <a:avLst/>
          </a:prstGeom>
          <a:noFill/>
          <a:ln w="28575">
            <a:solidFill>
              <a:srgbClr val="6E6E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40740" y="3986547"/>
            <a:ext cx="1820211" cy="342900"/>
          </a:xfrm>
          <a:prstGeom prst="ellipse">
            <a:avLst/>
          </a:prstGeom>
          <a:noFill/>
          <a:ln w="28575">
            <a:solidFill>
              <a:srgbClr val="6E6E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29" b="95827" l="918" r="972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" y="1491267"/>
            <a:ext cx="2279930" cy="1631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F56905-D739-D2D5-A5BF-1EF8DEA6F4A3}"/>
              </a:ext>
            </a:extLst>
          </p:cNvPr>
          <p:cNvSpPr txBox="1"/>
          <p:nvPr/>
        </p:nvSpPr>
        <p:spPr>
          <a:xfrm>
            <a:off x="7018070" y="1833579"/>
            <a:ext cx="136127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ONE DRIVE</a:t>
            </a:r>
            <a:br>
              <a:rPr lang="en-US" sz="2000" b="1" dirty="0"/>
            </a:br>
            <a:r>
              <a:rPr lang="en-US" sz="2000" b="1" dirty="0"/>
              <a:t>e-portfolio</a:t>
            </a:r>
          </a:p>
        </p:txBody>
      </p:sp>
    </p:spTree>
    <p:extLst>
      <p:ext uri="{BB962C8B-B14F-4D97-AF65-F5344CB8AC3E}">
        <p14:creationId xmlns:p14="http://schemas.microsoft.com/office/powerpoint/2010/main" val="330540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Logbooks</a:t>
            </a:r>
            <a:r>
              <a:rPr lang="en-US" sz="2400" dirty="0"/>
              <a:t> (see </a:t>
            </a:r>
            <a:r>
              <a:rPr lang="en-US" sz="2400" dirty="0" err="1"/>
              <a:t>Mindworks</a:t>
            </a:r>
            <a:r>
              <a:rPr lang="en-US" sz="2400" dirty="0"/>
              <a:t> write-up)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43BCE0-6EBD-CF2B-6036-71C3D0449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845" y="1064298"/>
            <a:ext cx="5006202" cy="40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0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36" y="333117"/>
            <a:ext cx="8229600" cy="571589"/>
          </a:xfrm>
        </p:spPr>
        <p:txBody>
          <a:bodyPr/>
          <a:lstStyle/>
          <a:p>
            <a:r>
              <a:rPr lang="en-US" dirty="0"/>
              <a:t>LOGBOOK Self-Assessment Form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F6B61-C417-C4F7-0DF3-A7387A47FEA2}"/>
              </a:ext>
            </a:extLst>
          </p:cNvPr>
          <p:cNvSpPr txBox="1"/>
          <p:nvPr/>
        </p:nvSpPr>
        <p:spPr>
          <a:xfrm>
            <a:off x="822030" y="904706"/>
            <a:ext cx="8460953" cy="36317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/>
              <a:t>Identify your top five entries (since last collection)</a:t>
            </a:r>
            <a:br>
              <a:rPr lang="en-US" sz="2400" b="1" dirty="0"/>
            </a:b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/>
              <a:t>Rate your performance in </a:t>
            </a:r>
            <a:r>
              <a:rPr lang="en-US" sz="2400" b="1" u="sng" dirty="0"/>
              <a:t>four areas</a:t>
            </a:r>
            <a:r>
              <a:rPr lang="en-US" sz="2400" b="1" dirty="0"/>
              <a:t> using a 1-5 scale:</a:t>
            </a:r>
            <a:br>
              <a:rPr lang="en-US" sz="2400" b="1" dirty="0"/>
            </a:br>
            <a:r>
              <a:rPr lang="en-US" sz="2400" b="1" dirty="0"/>
              <a:t>- Project Management</a:t>
            </a:r>
            <a:br>
              <a:rPr lang="en-US" sz="2400" b="1" dirty="0"/>
            </a:br>
            <a:r>
              <a:rPr lang="en-US" sz="2400" b="1" dirty="0"/>
              <a:t>- Design Development</a:t>
            </a:r>
            <a:br>
              <a:rPr lang="en-US" sz="2400" b="1" dirty="0"/>
            </a:br>
            <a:r>
              <a:rPr lang="en-US" sz="2400" b="1" dirty="0"/>
              <a:t>- Assessment/Reflection</a:t>
            </a:r>
            <a:br>
              <a:rPr lang="en-US" sz="2400" b="1" dirty="0"/>
            </a:br>
            <a:r>
              <a:rPr lang="en-US" sz="2400" b="1" dirty="0"/>
              <a:t>- Organization</a:t>
            </a:r>
            <a:br>
              <a:rPr lang="en-US" sz="2400" b="1" dirty="0"/>
            </a:b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/>
              <a:t>Make an entry on logbook strengths &amp; areas for 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9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36" y="333117"/>
            <a:ext cx="8229600" cy="571589"/>
          </a:xfrm>
        </p:spPr>
        <p:txBody>
          <a:bodyPr/>
          <a:lstStyle/>
          <a:p>
            <a:r>
              <a:rPr lang="en-US" dirty="0"/>
              <a:t>LOGBOOK rating scale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F6B61-C417-C4F7-0DF3-A7387A47FEA2}"/>
              </a:ext>
            </a:extLst>
          </p:cNvPr>
          <p:cNvSpPr txBox="1"/>
          <p:nvPr/>
        </p:nvSpPr>
        <p:spPr>
          <a:xfrm>
            <a:off x="970285" y="827588"/>
            <a:ext cx="7975411" cy="36471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100" b="1" dirty="0"/>
              <a:t>1 – Missing</a:t>
            </a:r>
          </a:p>
          <a:p>
            <a:r>
              <a:rPr lang="en-US" sz="2100" b="1" dirty="0"/>
              <a:t>2 – Incomplete, minimal long-term value to author</a:t>
            </a:r>
          </a:p>
          <a:p>
            <a:r>
              <a:rPr lang="en-US" sz="2100" b="1" dirty="0"/>
              <a:t>3 – moderate, some long-term value to author</a:t>
            </a:r>
          </a:p>
          <a:p>
            <a:r>
              <a:rPr lang="en-US" sz="2100" b="1" dirty="0"/>
              <a:t>4 – Complete, clear long-term value to author</a:t>
            </a:r>
          </a:p>
          <a:p>
            <a:r>
              <a:rPr lang="en-US" sz="2100" b="1" dirty="0"/>
              <a:t>5 – Exemplary, considerable long-term value to others</a:t>
            </a:r>
          </a:p>
          <a:p>
            <a:endParaRPr lang="en-US" sz="2100" b="1" dirty="0"/>
          </a:p>
          <a:p>
            <a:r>
              <a:rPr lang="en-US" sz="2100" b="1" dirty="0"/>
              <a:t>An average rating of 4.25 is the threshold for an A logbook</a:t>
            </a:r>
          </a:p>
          <a:p>
            <a:r>
              <a:rPr lang="en-US" sz="2100" b="1" dirty="0"/>
              <a:t>An average rating of 3.50 is the threshold for a B logbook</a:t>
            </a:r>
          </a:p>
          <a:p>
            <a:r>
              <a:rPr lang="en-US" sz="2100" b="1" dirty="0"/>
              <a:t>An average rating of 2.75 is the threshold for a C logbook</a:t>
            </a:r>
          </a:p>
          <a:p>
            <a:r>
              <a:rPr lang="en-US" sz="2100" b="1" u="sng" dirty="0"/>
              <a:t>Your Logbook Grade will be based on your final submission</a:t>
            </a:r>
            <a:br>
              <a:rPr lang="en-US" sz="2100" b="1" u="sng" dirty="0"/>
            </a:br>
            <a:r>
              <a:rPr lang="en-US" sz="2100" b="1" dirty="0"/>
              <a:t>=&gt; Use initial instructor review to calibrate</a:t>
            </a:r>
          </a:p>
        </p:txBody>
      </p:sp>
    </p:spTree>
    <p:extLst>
      <p:ext uri="{BB962C8B-B14F-4D97-AF65-F5344CB8AC3E}">
        <p14:creationId xmlns:p14="http://schemas.microsoft.com/office/powerpoint/2010/main" val="397061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50" y="417895"/>
            <a:ext cx="8614845" cy="571589"/>
          </a:xfrm>
        </p:spPr>
        <p:txBody>
          <a:bodyPr/>
          <a:lstStyle/>
          <a:p>
            <a:r>
              <a:rPr lang="en-US" dirty="0"/>
              <a:t>IDEAS FOR initial logbook Entries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7760" y="1064298"/>
            <a:ext cx="8475390" cy="2682449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was the greatest value added by the projects fair beyond the online descriptions?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Did you experience anything unexpected?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Was there a benefit to listening to the questions/answers of others?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did you learn about yourself from this process?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did the experience prepare you for capstone design?</a:t>
            </a:r>
          </a:p>
        </p:txBody>
      </p:sp>
    </p:spTree>
    <p:extLst>
      <p:ext uri="{BB962C8B-B14F-4D97-AF65-F5344CB8AC3E}">
        <p14:creationId xmlns:p14="http://schemas.microsoft.com/office/powerpoint/2010/main" val="418842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E-Portfolios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74493" y="1339135"/>
            <a:ext cx="8185958" cy="2623265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team portfolio is a living record of the team's progress.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well-built portfolio will save time in creating reports and presentations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high-quality portfolio is useful for the client and future design teams in addition to the current design team.  It contains essential design documents necessary to replicate your work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210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60" y="292626"/>
            <a:ext cx="8229600" cy="571589"/>
          </a:xfrm>
        </p:spPr>
        <p:txBody>
          <a:bodyPr/>
          <a:lstStyle/>
          <a:p>
            <a:r>
              <a:rPr lang="en-US" dirty="0"/>
              <a:t>E-portfolio 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632B9-36B9-0C39-E26F-9E0C789792A2}"/>
              </a:ext>
            </a:extLst>
          </p:cNvPr>
          <p:cNvSpPr txBox="1"/>
          <p:nvPr/>
        </p:nvSpPr>
        <p:spPr>
          <a:xfrm>
            <a:off x="1113905" y="864215"/>
            <a:ext cx="6333465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400" dirty="0"/>
              <a:t>1 – Problem Definition </a:t>
            </a:r>
          </a:p>
          <a:p>
            <a:r>
              <a:rPr lang="en-US" sz="2400" dirty="0"/>
              <a:t>2 – Project Learning</a:t>
            </a:r>
          </a:p>
          <a:p>
            <a:r>
              <a:rPr lang="en-US" sz="2400" dirty="0"/>
              <a:t>3-  Project Management</a:t>
            </a:r>
            <a:br>
              <a:rPr lang="en-US" sz="2400" dirty="0"/>
            </a:br>
            <a:r>
              <a:rPr lang="en-US" sz="2400" dirty="0"/>
              <a:t>      * Meeting Minutes</a:t>
            </a:r>
            <a:br>
              <a:rPr lang="en-US" sz="2400" dirty="0"/>
            </a:br>
            <a:r>
              <a:rPr lang="en-US" sz="2400" dirty="0"/>
              <a:t>      * Budgeting (including purchasing paperwork)</a:t>
            </a:r>
            <a:br>
              <a:rPr lang="en-US" sz="2400" dirty="0"/>
            </a:br>
            <a:r>
              <a:rPr lang="en-US" sz="2400" dirty="0"/>
              <a:t>4 – Design Solution</a:t>
            </a:r>
            <a:br>
              <a:rPr lang="en-US" sz="2400" dirty="0"/>
            </a:br>
            <a:r>
              <a:rPr lang="en-US" sz="2400" dirty="0"/>
              <a:t>5 – Implementation/Manufacturing</a:t>
            </a:r>
          </a:p>
          <a:p>
            <a:r>
              <a:rPr lang="en-US" sz="2400" dirty="0"/>
              <a:t>6 – Design Validation</a:t>
            </a:r>
          </a:p>
          <a:p>
            <a:r>
              <a:rPr lang="en-US" sz="2400" dirty="0"/>
              <a:t>7 – Final Project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02922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4" b="95190" l="7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52" t="3727" r="7875" b="5018"/>
          <a:stretch/>
        </p:blipFill>
        <p:spPr>
          <a:xfrm>
            <a:off x="1169715" y="355486"/>
            <a:ext cx="5700985" cy="43596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50000" y="1323213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0000" y="940482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50000" y="587232"/>
            <a:ext cx="292100" cy="706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67450" y="3585418"/>
            <a:ext cx="292100" cy="706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67450" y="3202687"/>
            <a:ext cx="292100" cy="706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67450" y="2795175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67450" y="2412444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67450" y="2088675"/>
            <a:ext cx="292100" cy="7065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4593" y="1749174"/>
            <a:ext cx="292100" cy="706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74593" y="1366443"/>
            <a:ext cx="292100" cy="706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74593" y="958931"/>
            <a:ext cx="292100" cy="70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09693" y="576200"/>
            <a:ext cx="3803807" cy="3919600"/>
          </a:xfrm>
          <a:solidFill>
            <a:schemeClr val="bg1"/>
          </a:solidFill>
        </p:spPr>
        <p:txBody>
          <a:bodyPr lIns="182880" tIns="182880" rIns="91440" bIns="91440"/>
          <a:lstStyle/>
          <a:p>
            <a:pPr algn="ctr"/>
            <a:r>
              <a:rPr lang="en-US" b="1" dirty="0"/>
              <a:t>Meeting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Weekly action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Summary of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Meeting review: Helpful/Not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Attendance and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Team member contributions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74593" y="576200"/>
            <a:ext cx="292100" cy="706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Rockwell" panose="02060603020205020403" pitchFamily="18" charset="0"/>
              </a:rPr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3146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I_ED_template_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UI_ENG_template_2015</Template>
  <TotalTime>1057</TotalTime>
  <Words>667</Words>
  <Application>Microsoft Office PowerPoint</Application>
  <PresentationFormat>On-screen Show (16:9)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Helvetica</vt:lpstr>
      <vt:lpstr>Rockwell</vt:lpstr>
      <vt:lpstr>Wingdings</vt:lpstr>
      <vt:lpstr>UI_ED_template_2015</vt:lpstr>
      <vt:lpstr>Title</vt:lpstr>
      <vt:lpstr>Capstone Documentation</vt:lpstr>
      <vt:lpstr>Grading Matrix</vt:lpstr>
      <vt:lpstr>Logbooks (see Mindworks write-up)</vt:lpstr>
      <vt:lpstr>LOGBOOK Self-Assessment Form</vt:lpstr>
      <vt:lpstr>LOGBOOK rating scale</vt:lpstr>
      <vt:lpstr>IDEAS FOR initial logbook Entries</vt:lpstr>
      <vt:lpstr>E-Portfolios</vt:lpstr>
      <vt:lpstr>E-portfolio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Maughan, Michael (maughan@uidaho.edu)</dc:creator>
  <cp:lastModifiedBy>Swenson, Matthew (swenson@uidaho.edu)</cp:lastModifiedBy>
  <cp:revision>49</cp:revision>
  <dcterms:created xsi:type="dcterms:W3CDTF">2017-08-07T21:02:09Z</dcterms:created>
  <dcterms:modified xsi:type="dcterms:W3CDTF">2022-09-01T18:31:50Z</dcterms:modified>
</cp:coreProperties>
</file>