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8"/>
  </p:notesMasterIdLst>
  <p:handoutMasterIdLst>
    <p:handoutMasterId r:id="rId19"/>
  </p:handoutMasterIdLst>
  <p:sldIdLst>
    <p:sldId id="261" r:id="rId6"/>
    <p:sldId id="262" r:id="rId7"/>
    <p:sldId id="263" r:id="rId8"/>
    <p:sldId id="264" r:id="rId9"/>
    <p:sldId id="272" r:id="rId10"/>
    <p:sldId id="265" r:id="rId11"/>
    <p:sldId id="271" r:id="rId12"/>
    <p:sldId id="267" r:id="rId13"/>
    <p:sldId id="268" r:id="rId14"/>
    <p:sldId id="269" r:id="rId15"/>
    <p:sldId id="270" r:id="rId16"/>
    <p:sldId id="266" r:id="rId17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3"/>
            <p14:sldId id="264"/>
            <p14:sldId id="272"/>
            <p14:sldId id="265"/>
            <p14:sldId id="271"/>
            <p14:sldId id="267"/>
            <p14:sldId id="268"/>
            <p14:sldId id="269"/>
            <p14:sldId id="270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6452" autoAdjust="0"/>
  </p:normalViewPr>
  <p:slideViewPr>
    <p:cSldViewPr>
      <p:cViewPr varScale="1">
        <p:scale>
          <a:sx n="78" d="100"/>
          <a:sy n="78" d="100"/>
        </p:scale>
        <p:origin x="162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hoen_000\Google%20Drive\OneDrive\Documents\Semester%207\Sled\Ethanol%20Compensation%20Assign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hoen_000\Google%20Drive\OneDrive\Documents\Semester%207\Sled\Ethanol%20Compensation%20Assign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INPUT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rgbClr val="84754E"/>
              </a:solidFill>
              <a:round/>
            </a:ln>
            <a:effectLst/>
          </c:spPr>
          <c:marker>
            <c:symbol val="none"/>
          </c:marker>
          <c:val>
            <c:numRef>
              <c:f>'[Ethanol Compensation Assignment.xlsx]Sheet1'!$F$23:$F$383</c:f>
              <c:numCache>
                <c:formatCode>General</c:formatCode>
                <c:ptCount val="361"/>
                <c:pt idx="0">
                  <c:v>0</c:v>
                </c:pt>
                <c:pt idx="1">
                  <c:v>1.7452406437283512E-2</c:v>
                </c:pt>
                <c:pt idx="2">
                  <c:v>3.4899496702500969E-2</c:v>
                </c:pt>
                <c:pt idx="3">
                  <c:v>5.2335956242943828E-2</c:v>
                </c:pt>
                <c:pt idx="4">
                  <c:v>6.9756473744125302E-2</c:v>
                </c:pt>
                <c:pt idx="5">
                  <c:v>8.7155742747658166E-2</c:v>
                </c:pt>
                <c:pt idx="6">
                  <c:v>0.10452846326765346</c:v>
                </c:pt>
                <c:pt idx="7">
                  <c:v>0.12186934340514748</c:v>
                </c:pt>
                <c:pt idx="8">
                  <c:v>0.13917310096006544</c:v>
                </c:pt>
                <c:pt idx="9">
                  <c:v>0.15643446504023087</c:v>
                </c:pt>
                <c:pt idx="10">
                  <c:v>0.17364817766693033</c:v>
                </c:pt>
                <c:pt idx="11">
                  <c:v>0.1908089953765448</c:v>
                </c:pt>
                <c:pt idx="12">
                  <c:v>0.20791169081775931</c:v>
                </c:pt>
                <c:pt idx="13">
                  <c:v>0.224951054343865</c:v>
                </c:pt>
                <c:pt idx="14">
                  <c:v>0.24192189559966773</c:v>
                </c:pt>
                <c:pt idx="15">
                  <c:v>0.25881904510252074</c:v>
                </c:pt>
                <c:pt idx="16">
                  <c:v>0.27563735581699916</c:v>
                </c:pt>
                <c:pt idx="17">
                  <c:v>0.29237170472273677</c:v>
                </c:pt>
                <c:pt idx="18">
                  <c:v>0.3090169943749474</c:v>
                </c:pt>
                <c:pt idx="19">
                  <c:v>0.32556815445715664</c:v>
                </c:pt>
                <c:pt idx="20">
                  <c:v>0.34202014332566871</c:v>
                </c:pt>
                <c:pt idx="21">
                  <c:v>0.35836794954530027</c:v>
                </c:pt>
                <c:pt idx="22">
                  <c:v>0.37460659341591201</c:v>
                </c:pt>
                <c:pt idx="23">
                  <c:v>0.39073112848927372</c:v>
                </c:pt>
                <c:pt idx="24">
                  <c:v>0.40673664307580015</c:v>
                </c:pt>
                <c:pt idx="25">
                  <c:v>0.42261826174069944</c:v>
                </c:pt>
                <c:pt idx="26">
                  <c:v>0.4383711467890774</c:v>
                </c:pt>
                <c:pt idx="27">
                  <c:v>0.45399049973954675</c:v>
                </c:pt>
                <c:pt idx="28">
                  <c:v>0.46947156278589081</c:v>
                </c:pt>
                <c:pt idx="29">
                  <c:v>0.48480962024633706</c:v>
                </c:pt>
                <c:pt idx="30">
                  <c:v>0.49999999999999994</c:v>
                </c:pt>
                <c:pt idx="31">
                  <c:v>0.51503807491005416</c:v>
                </c:pt>
                <c:pt idx="32">
                  <c:v>0.5299192642332049</c:v>
                </c:pt>
                <c:pt idx="33">
                  <c:v>0.54463903501502708</c:v>
                </c:pt>
                <c:pt idx="34">
                  <c:v>0.5591929034707469</c:v>
                </c:pt>
                <c:pt idx="35">
                  <c:v>0.57357643635104605</c:v>
                </c:pt>
                <c:pt idx="36">
                  <c:v>0.58778525229247314</c:v>
                </c:pt>
                <c:pt idx="37">
                  <c:v>0.60181502315204827</c:v>
                </c:pt>
                <c:pt idx="38">
                  <c:v>0.61566147532565818</c:v>
                </c:pt>
                <c:pt idx="39">
                  <c:v>0.62932039104983739</c:v>
                </c:pt>
                <c:pt idx="40">
                  <c:v>0.64278760968653925</c:v>
                </c:pt>
                <c:pt idx="41">
                  <c:v>0.65605902899050716</c:v>
                </c:pt>
                <c:pt idx="42">
                  <c:v>0.66913060635885824</c:v>
                </c:pt>
                <c:pt idx="43">
                  <c:v>0.68199836006249848</c:v>
                </c:pt>
                <c:pt idx="44">
                  <c:v>0.69465837045899725</c:v>
                </c:pt>
                <c:pt idx="45">
                  <c:v>0.70710678118654746</c:v>
                </c:pt>
                <c:pt idx="46">
                  <c:v>0.71933980033865108</c:v>
                </c:pt>
                <c:pt idx="47">
                  <c:v>0.73135370161917046</c:v>
                </c:pt>
                <c:pt idx="48">
                  <c:v>0.74314482547739413</c:v>
                </c:pt>
                <c:pt idx="49">
                  <c:v>0.75470958022277201</c:v>
                </c:pt>
                <c:pt idx="50">
                  <c:v>0.76604444311897801</c:v>
                </c:pt>
                <c:pt idx="51">
                  <c:v>0.77714596145697079</c:v>
                </c:pt>
                <c:pt idx="52">
                  <c:v>0.78801075360672201</c:v>
                </c:pt>
                <c:pt idx="53">
                  <c:v>0.79863551004729283</c:v>
                </c:pt>
                <c:pt idx="54">
                  <c:v>0.80901699437494745</c:v>
                </c:pt>
                <c:pt idx="55">
                  <c:v>0.8191520442889918</c:v>
                </c:pt>
                <c:pt idx="56">
                  <c:v>0.82903757255504174</c:v>
                </c:pt>
                <c:pt idx="57">
                  <c:v>0.83867056794542394</c:v>
                </c:pt>
                <c:pt idx="58">
                  <c:v>0.84804809615642596</c:v>
                </c:pt>
                <c:pt idx="59">
                  <c:v>0.85716730070211222</c:v>
                </c:pt>
                <c:pt idx="60">
                  <c:v>0.8660254037844386</c:v>
                </c:pt>
                <c:pt idx="61">
                  <c:v>0.87461970713939574</c:v>
                </c:pt>
                <c:pt idx="62">
                  <c:v>0.88294759285892688</c:v>
                </c:pt>
                <c:pt idx="63">
                  <c:v>0.89100652418836779</c:v>
                </c:pt>
                <c:pt idx="64">
                  <c:v>0.89879404629916704</c:v>
                </c:pt>
                <c:pt idx="65">
                  <c:v>0.90630778703664994</c:v>
                </c:pt>
                <c:pt idx="66">
                  <c:v>0.91354545764260087</c:v>
                </c:pt>
                <c:pt idx="67">
                  <c:v>0.92050485345244026</c:v>
                </c:pt>
                <c:pt idx="68">
                  <c:v>0.92718385456678742</c:v>
                </c:pt>
                <c:pt idx="69">
                  <c:v>0.93358042649720174</c:v>
                </c:pt>
                <c:pt idx="70">
                  <c:v>0.93969262078590832</c:v>
                </c:pt>
                <c:pt idx="71">
                  <c:v>0.94551857559931674</c:v>
                </c:pt>
                <c:pt idx="72">
                  <c:v>0.95105651629515353</c:v>
                </c:pt>
                <c:pt idx="73">
                  <c:v>0.95630475596303544</c:v>
                </c:pt>
                <c:pt idx="74">
                  <c:v>0.96126169593831889</c:v>
                </c:pt>
                <c:pt idx="75">
                  <c:v>0.96592582628906831</c:v>
                </c:pt>
                <c:pt idx="76">
                  <c:v>0.97029572627599647</c:v>
                </c:pt>
                <c:pt idx="77">
                  <c:v>0.97437006478523525</c:v>
                </c:pt>
                <c:pt idx="78">
                  <c:v>0.97814760073380558</c:v>
                </c:pt>
                <c:pt idx="79">
                  <c:v>0.98162718344766398</c:v>
                </c:pt>
                <c:pt idx="80">
                  <c:v>0.98480775301220802</c:v>
                </c:pt>
                <c:pt idx="81">
                  <c:v>0.98768834059513777</c:v>
                </c:pt>
                <c:pt idx="82">
                  <c:v>0.99026806874157025</c:v>
                </c:pt>
                <c:pt idx="83">
                  <c:v>0.99254615164132198</c:v>
                </c:pt>
                <c:pt idx="84">
                  <c:v>0.99452189536827329</c:v>
                </c:pt>
                <c:pt idx="85">
                  <c:v>0.99619469809174555</c:v>
                </c:pt>
                <c:pt idx="86">
                  <c:v>0.9975640502598242</c:v>
                </c:pt>
                <c:pt idx="87">
                  <c:v>0.99862953475457383</c:v>
                </c:pt>
                <c:pt idx="88">
                  <c:v>0.99939082701909576</c:v>
                </c:pt>
                <c:pt idx="89">
                  <c:v>0.99984769515639127</c:v>
                </c:pt>
                <c:pt idx="90">
                  <c:v>1</c:v>
                </c:pt>
                <c:pt idx="91">
                  <c:v>0.99984769515639127</c:v>
                </c:pt>
                <c:pt idx="92">
                  <c:v>0.99939082701909576</c:v>
                </c:pt>
                <c:pt idx="93">
                  <c:v>0.99862953475457383</c:v>
                </c:pt>
                <c:pt idx="94">
                  <c:v>0.9975640502598242</c:v>
                </c:pt>
                <c:pt idx="95">
                  <c:v>0.99619469809174555</c:v>
                </c:pt>
                <c:pt idx="96">
                  <c:v>0.9945218953682734</c:v>
                </c:pt>
                <c:pt idx="97">
                  <c:v>0.99254615164132209</c:v>
                </c:pt>
                <c:pt idx="98">
                  <c:v>0.99026806874157036</c:v>
                </c:pt>
                <c:pt idx="99">
                  <c:v>0.98768834059513766</c:v>
                </c:pt>
                <c:pt idx="100">
                  <c:v>0.98480775301220802</c:v>
                </c:pt>
                <c:pt idx="101">
                  <c:v>0.98162718344766398</c:v>
                </c:pt>
                <c:pt idx="102">
                  <c:v>0.97814760073380569</c:v>
                </c:pt>
                <c:pt idx="103">
                  <c:v>0.97437006478523525</c:v>
                </c:pt>
                <c:pt idx="104">
                  <c:v>0.97029572627599647</c:v>
                </c:pt>
                <c:pt idx="105">
                  <c:v>0.96592582628906831</c:v>
                </c:pt>
                <c:pt idx="106">
                  <c:v>0.96126169593831889</c:v>
                </c:pt>
                <c:pt idx="107">
                  <c:v>0.95630475596303555</c:v>
                </c:pt>
                <c:pt idx="108">
                  <c:v>0.95105651629515364</c:v>
                </c:pt>
                <c:pt idx="109">
                  <c:v>0.94551857559931685</c:v>
                </c:pt>
                <c:pt idx="110">
                  <c:v>0.93969262078590843</c:v>
                </c:pt>
                <c:pt idx="111">
                  <c:v>0.93358042649720174</c:v>
                </c:pt>
                <c:pt idx="112">
                  <c:v>0.92718385456678742</c:v>
                </c:pt>
                <c:pt idx="113">
                  <c:v>0.92050485345244037</c:v>
                </c:pt>
                <c:pt idx="114">
                  <c:v>0.91354545764260098</c:v>
                </c:pt>
                <c:pt idx="115">
                  <c:v>0.90630778703665005</c:v>
                </c:pt>
                <c:pt idx="116">
                  <c:v>0.89879404629916693</c:v>
                </c:pt>
                <c:pt idx="117">
                  <c:v>0.8910065241883679</c:v>
                </c:pt>
                <c:pt idx="118">
                  <c:v>0.8829475928589271</c:v>
                </c:pt>
                <c:pt idx="119">
                  <c:v>0.87461970713939585</c:v>
                </c:pt>
                <c:pt idx="120">
                  <c:v>0.86602540378443871</c:v>
                </c:pt>
                <c:pt idx="121">
                  <c:v>0.85716730070211233</c:v>
                </c:pt>
                <c:pt idx="122">
                  <c:v>0.84804809615642607</c:v>
                </c:pt>
                <c:pt idx="123">
                  <c:v>0.83867056794542394</c:v>
                </c:pt>
                <c:pt idx="124">
                  <c:v>0.82903757255504174</c:v>
                </c:pt>
                <c:pt idx="125">
                  <c:v>0.81915204428899202</c:v>
                </c:pt>
                <c:pt idx="126">
                  <c:v>0.80901699437494745</c:v>
                </c:pt>
                <c:pt idx="127">
                  <c:v>0.79863551004729272</c:v>
                </c:pt>
                <c:pt idx="128">
                  <c:v>0.78801075360672201</c:v>
                </c:pt>
                <c:pt idx="129">
                  <c:v>0.77714596145697101</c:v>
                </c:pt>
                <c:pt idx="130">
                  <c:v>0.76604444311897801</c:v>
                </c:pt>
                <c:pt idx="131">
                  <c:v>0.75470958022277179</c:v>
                </c:pt>
                <c:pt idx="132">
                  <c:v>0.74314482547739424</c:v>
                </c:pt>
                <c:pt idx="133">
                  <c:v>0.73135370161917057</c:v>
                </c:pt>
                <c:pt idx="134">
                  <c:v>0.71933980033865141</c:v>
                </c:pt>
                <c:pt idx="135">
                  <c:v>0.70710678118654757</c:v>
                </c:pt>
                <c:pt idx="136">
                  <c:v>0.69465837045899714</c:v>
                </c:pt>
                <c:pt idx="137">
                  <c:v>0.68199836006249859</c:v>
                </c:pt>
                <c:pt idx="138">
                  <c:v>0.66913060635885835</c:v>
                </c:pt>
                <c:pt idx="139">
                  <c:v>0.65605902899050728</c:v>
                </c:pt>
                <c:pt idx="140">
                  <c:v>0.64278760968653947</c:v>
                </c:pt>
                <c:pt idx="141">
                  <c:v>0.62932039104983772</c:v>
                </c:pt>
                <c:pt idx="142">
                  <c:v>0.6156614753256584</c:v>
                </c:pt>
                <c:pt idx="143">
                  <c:v>0.60181502315204816</c:v>
                </c:pt>
                <c:pt idx="144">
                  <c:v>0.58778525229247325</c:v>
                </c:pt>
                <c:pt idx="145">
                  <c:v>0.57357643635104638</c:v>
                </c:pt>
                <c:pt idx="146">
                  <c:v>0.5591929034707469</c:v>
                </c:pt>
                <c:pt idx="147">
                  <c:v>0.54463903501502697</c:v>
                </c:pt>
                <c:pt idx="148">
                  <c:v>0.5299192642332049</c:v>
                </c:pt>
                <c:pt idx="149">
                  <c:v>0.51503807491005438</c:v>
                </c:pt>
                <c:pt idx="150">
                  <c:v>0.49999999999999994</c:v>
                </c:pt>
                <c:pt idx="151">
                  <c:v>0.48480962024633717</c:v>
                </c:pt>
                <c:pt idx="152">
                  <c:v>0.46947156278589108</c:v>
                </c:pt>
                <c:pt idx="153">
                  <c:v>0.45399049973954686</c:v>
                </c:pt>
                <c:pt idx="154">
                  <c:v>0.43837114678907729</c:v>
                </c:pt>
                <c:pt idx="155">
                  <c:v>0.4226182617406995</c:v>
                </c:pt>
                <c:pt idx="156">
                  <c:v>0.40673664307580043</c:v>
                </c:pt>
                <c:pt idx="157">
                  <c:v>0.39073112848927416</c:v>
                </c:pt>
                <c:pt idx="158">
                  <c:v>0.37460659341591224</c:v>
                </c:pt>
                <c:pt idx="159">
                  <c:v>0.35836794954530021</c:v>
                </c:pt>
                <c:pt idx="160">
                  <c:v>0.34202014332566888</c:v>
                </c:pt>
                <c:pt idx="161">
                  <c:v>0.32556815445715703</c:v>
                </c:pt>
                <c:pt idx="162">
                  <c:v>0.30901699437494751</c:v>
                </c:pt>
                <c:pt idx="163">
                  <c:v>0.29237170472273705</c:v>
                </c:pt>
                <c:pt idx="164">
                  <c:v>0.27563735581699966</c:v>
                </c:pt>
                <c:pt idx="165">
                  <c:v>0.25881904510252102</c:v>
                </c:pt>
                <c:pt idx="166">
                  <c:v>0.24192189559966773</c:v>
                </c:pt>
                <c:pt idx="167">
                  <c:v>0.22495105434386478</c:v>
                </c:pt>
                <c:pt idx="168">
                  <c:v>0.20791169081775931</c:v>
                </c:pt>
                <c:pt idx="169">
                  <c:v>0.19080899537654497</c:v>
                </c:pt>
                <c:pt idx="170">
                  <c:v>0.17364817766693028</c:v>
                </c:pt>
                <c:pt idx="171">
                  <c:v>0.15643446504023098</c:v>
                </c:pt>
                <c:pt idx="172">
                  <c:v>0.13917310096006574</c:v>
                </c:pt>
                <c:pt idx="173">
                  <c:v>0.12186934340514755</c:v>
                </c:pt>
                <c:pt idx="174">
                  <c:v>0.10452846326765373</c:v>
                </c:pt>
                <c:pt idx="175">
                  <c:v>8.7155742747658638E-2</c:v>
                </c:pt>
                <c:pt idx="176">
                  <c:v>6.9756473744125524E-2</c:v>
                </c:pt>
                <c:pt idx="177">
                  <c:v>5.2335956242943807E-2</c:v>
                </c:pt>
                <c:pt idx="178">
                  <c:v>3.4899496702500699E-2</c:v>
                </c:pt>
                <c:pt idx="179">
                  <c:v>1.7452406437283439E-2</c:v>
                </c:pt>
                <c:pt idx="180">
                  <c:v>1.22514845490862E-16</c:v>
                </c:pt>
                <c:pt idx="181">
                  <c:v>-1.7452406437283192E-2</c:v>
                </c:pt>
                <c:pt idx="182">
                  <c:v>-3.48994967025009E-2</c:v>
                </c:pt>
                <c:pt idx="183">
                  <c:v>-5.2335956242943557E-2</c:v>
                </c:pt>
                <c:pt idx="184">
                  <c:v>-6.9756473744124831E-2</c:v>
                </c:pt>
                <c:pt idx="185">
                  <c:v>-8.7155742747657944E-2</c:v>
                </c:pt>
                <c:pt idx="186">
                  <c:v>-0.10452846326765305</c:v>
                </c:pt>
                <c:pt idx="187">
                  <c:v>-0.12186934340514774</c:v>
                </c:pt>
                <c:pt idx="188">
                  <c:v>-0.13917310096006552</c:v>
                </c:pt>
                <c:pt idx="189">
                  <c:v>-0.15643446504023073</c:v>
                </c:pt>
                <c:pt idx="190">
                  <c:v>-0.17364817766693047</c:v>
                </c:pt>
                <c:pt idx="191">
                  <c:v>-0.19080899537654472</c:v>
                </c:pt>
                <c:pt idx="192">
                  <c:v>-0.20791169081775907</c:v>
                </c:pt>
                <c:pt idx="193">
                  <c:v>-0.22495105434386498</c:v>
                </c:pt>
                <c:pt idx="194">
                  <c:v>-0.24192189559966751</c:v>
                </c:pt>
                <c:pt idx="195">
                  <c:v>-0.25881904510252035</c:v>
                </c:pt>
                <c:pt idx="196">
                  <c:v>-0.275637355816999</c:v>
                </c:pt>
                <c:pt idx="197">
                  <c:v>-0.29237170472273638</c:v>
                </c:pt>
                <c:pt idx="198">
                  <c:v>-0.30901699437494773</c:v>
                </c:pt>
                <c:pt idx="199">
                  <c:v>-0.32556815445715676</c:v>
                </c:pt>
                <c:pt idx="200">
                  <c:v>-0.34202014332566866</c:v>
                </c:pt>
                <c:pt idx="201">
                  <c:v>-0.35836794954530043</c:v>
                </c:pt>
                <c:pt idx="202">
                  <c:v>-0.37460659341591201</c:v>
                </c:pt>
                <c:pt idx="203">
                  <c:v>-0.39073112848927355</c:v>
                </c:pt>
                <c:pt idx="204">
                  <c:v>-0.40673664307579982</c:v>
                </c:pt>
                <c:pt idx="205">
                  <c:v>-0.42261826174069927</c:v>
                </c:pt>
                <c:pt idx="206">
                  <c:v>-0.43837114678907707</c:v>
                </c:pt>
                <c:pt idx="207">
                  <c:v>-0.45399049973954625</c:v>
                </c:pt>
                <c:pt idx="208">
                  <c:v>-0.46947156278589086</c:v>
                </c:pt>
                <c:pt idx="209">
                  <c:v>-0.48480962024633695</c:v>
                </c:pt>
                <c:pt idx="210">
                  <c:v>-0.50000000000000011</c:v>
                </c:pt>
                <c:pt idx="211">
                  <c:v>-0.51503807491005416</c:v>
                </c:pt>
                <c:pt idx="212">
                  <c:v>-0.52991926423320479</c:v>
                </c:pt>
                <c:pt idx="213">
                  <c:v>-0.54463903501502708</c:v>
                </c:pt>
                <c:pt idx="214">
                  <c:v>-0.55919290347074668</c:v>
                </c:pt>
                <c:pt idx="215">
                  <c:v>-0.57357643635104583</c:v>
                </c:pt>
                <c:pt idx="216">
                  <c:v>-0.58778525229247303</c:v>
                </c:pt>
                <c:pt idx="217">
                  <c:v>-0.60181502315204805</c:v>
                </c:pt>
                <c:pt idx="218">
                  <c:v>-0.61566147532565785</c:v>
                </c:pt>
                <c:pt idx="219">
                  <c:v>-0.62932039104983761</c:v>
                </c:pt>
                <c:pt idx="220">
                  <c:v>-0.64278760968653925</c:v>
                </c:pt>
                <c:pt idx="221">
                  <c:v>-0.65605902899050739</c:v>
                </c:pt>
                <c:pt idx="222">
                  <c:v>-0.66913060635885824</c:v>
                </c:pt>
                <c:pt idx="223">
                  <c:v>-0.68199836006249837</c:v>
                </c:pt>
                <c:pt idx="224">
                  <c:v>-0.69465837045899737</c:v>
                </c:pt>
                <c:pt idx="225">
                  <c:v>-0.70710678118654746</c:v>
                </c:pt>
                <c:pt idx="226">
                  <c:v>-0.71933980033865086</c:v>
                </c:pt>
                <c:pt idx="227">
                  <c:v>-0.73135370161917013</c:v>
                </c:pt>
                <c:pt idx="228">
                  <c:v>-0.74314482547739402</c:v>
                </c:pt>
                <c:pt idx="229">
                  <c:v>-0.75470958022277168</c:v>
                </c:pt>
                <c:pt idx="230">
                  <c:v>-0.7660444431189779</c:v>
                </c:pt>
                <c:pt idx="231">
                  <c:v>-0.77714596145697112</c:v>
                </c:pt>
                <c:pt idx="232">
                  <c:v>-0.78801075360672213</c:v>
                </c:pt>
                <c:pt idx="233">
                  <c:v>-0.79863551004729283</c:v>
                </c:pt>
                <c:pt idx="234">
                  <c:v>-0.80901699437494734</c:v>
                </c:pt>
                <c:pt idx="235">
                  <c:v>-0.81915204428899158</c:v>
                </c:pt>
                <c:pt idx="236">
                  <c:v>-0.8290375725550414</c:v>
                </c:pt>
                <c:pt idx="237">
                  <c:v>-0.83867056794542405</c:v>
                </c:pt>
                <c:pt idx="238">
                  <c:v>-0.84804809615642596</c:v>
                </c:pt>
                <c:pt idx="239">
                  <c:v>-0.85716730070211211</c:v>
                </c:pt>
                <c:pt idx="240">
                  <c:v>-0.86602540378443837</c:v>
                </c:pt>
                <c:pt idx="241">
                  <c:v>-0.87461970713939596</c:v>
                </c:pt>
                <c:pt idx="242">
                  <c:v>-0.88294759285892699</c:v>
                </c:pt>
                <c:pt idx="243">
                  <c:v>-0.89100652418836779</c:v>
                </c:pt>
                <c:pt idx="244">
                  <c:v>-0.89879404629916682</c:v>
                </c:pt>
                <c:pt idx="245">
                  <c:v>-0.90630778703664971</c:v>
                </c:pt>
                <c:pt idx="246">
                  <c:v>-0.91354545764260098</c:v>
                </c:pt>
                <c:pt idx="247">
                  <c:v>-0.92050485345244026</c:v>
                </c:pt>
                <c:pt idx="248">
                  <c:v>-0.92718385456678731</c:v>
                </c:pt>
                <c:pt idx="249">
                  <c:v>-0.93358042649720163</c:v>
                </c:pt>
                <c:pt idx="250">
                  <c:v>-0.93969262078590821</c:v>
                </c:pt>
                <c:pt idx="251">
                  <c:v>-0.94551857559931685</c:v>
                </c:pt>
                <c:pt idx="252">
                  <c:v>-0.95105651629515353</c:v>
                </c:pt>
                <c:pt idx="253">
                  <c:v>-0.95630475596303532</c:v>
                </c:pt>
                <c:pt idx="254">
                  <c:v>-0.96126169593831901</c:v>
                </c:pt>
                <c:pt idx="255">
                  <c:v>-0.96592582628906831</c:v>
                </c:pt>
                <c:pt idx="256">
                  <c:v>-0.97029572627599647</c:v>
                </c:pt>
                <c:pt idx="257">
                  <c:v>-0.97437006478523513</c:v>
                </c:pt>
                <c:pt idx="258">
                  <c:v>-0.97814760073380558</c:v>
                </c:pt>
                <c:pt idx="259">
                  <c:v>-0.98162718344766386</c:v>
                </c:pt>
                <c:pt idx="260">
                  <c:v>-0.98480775301220802</c:v>
                </c:pt>
                <c:pt idx="261">
                  <c:v>-0.98768834059513766</c:v>
                </c:pt>
                <c:pt idx="262">
                  <c:v>-0.99026806874157036</c:v>
                </c:pt>
                <c:pt idx="263">
                  <c:v>-0.99254615164132209</c:v>
                </c:pt>
                <c:pt idx="264">
                  <c:v>-0.9945218953682734</c:v>
                </c:pt>
                <c:pt idx="265">
                  <c:v>-0.99619469809174555</c:v>
                </c:pt>
                <c:pt idx="266">
                  <c:v>-0.9975640502598242</c:v>
                </c:pt>
                <c:pt idx="267">
                  <c:v>-0.99862953475457383</c:v>
                </c:pt>
                <c:pt idx="268">
                  <c:v>-0.99939082701909565</c:v>
                </c:pt>
                <c:pt idx="269">
                  <c:v>-0.99984769515639127</c:v>
                </c:pt>
                <c:pt idx="270">
                  <c:v>-1</c:v>
                </c:pt>
                <c:pt idx="271">
                  <c:v>-0.99984769515639127</c:v>
                </c:pt>
                <c:pt idx="272">
                  <c:v>-0.99939082701909576</c:v>
                </c:pt>
                <c:pt idx="273">
                  <c:v>-0.99862953475457383</c:v>
                </c:pt>
                <c:pt idx="274">
                  <c:v>-0.99756405025982431</c:v>
                </c:pt>
                <c:pt idx="275">
                  <c:v>-0.99619469809174555</c:v>
                </c:pt>
                <c:pt idx="276">
                  <c:v>-0.9945218953682734</c:v>
                </c:pt>
                <c:pt idx="277">
                  <c:v>-0.99254615164132198</c:v>
                </c:pt>
                <c:pt idx="278">
                  <c:v>-0.99026806874157036</c:v>
                </c:pt>
                <c:pt idx="279">
                  <c:v>-0.98768834059513777</c:v>
                </c:pt>
                <c:pt idx="280">
                  <c:v>-0.98480775301220813</c:v>
                </c:pt>
                <c:pt idx="281">
                  <c:v>-0.98162718344766409</c:v>
                </c:pt>
                <c:pt idx="282">
                  <c:v>-0.9781476007338058</c:v>
                </c:pt>
                <c:pt idx="283">
                  <c:v>-0.97437006478523525</c:v>
                </c:pt>
                <c:pt idx="284">
                  <c:v>-0.97029572627599658</c:v>
                </c:pt>
                <c:pt idx="285">
                  <c:v>-0.9659258262890682</c:v>
                </c:pt>
                <c:pt idx="286">
                  <c:v>-0.96126169593831878</c:v>
                </c:pt>
                <c:pt idx="287">
                  <c:v>-0.95630475596303544</c:v>
                </c:pt>
                <c:pt idx="288">
                  <c:v>-0.95105651629515364</c:v>
                </c:pt>
                <c:pt idx="289">
                  <c:v>-0.94551857559931696</c:v>
                </c:pt>
                <c:pt idx="290">
                  <c:v>-0.93969262078590854</c:v>
                </c:pt>
                <c:pt idx="291">
                  <c:v>-0.93358042649720208</c:v>
                </c:pt>
                <c:pt idx="292">
                  <c:v>-0.92718385456678742</c:v>
                </c:pt>
                <c:pt idx="293">
                  <c:v>-0.92050485345244049</c:v>
                </c:pt>
                <c:pt idx="294">
                  <c:v>-0.91354545764260076</c:v>
                </c:pt>
                <c:pt idx="295">
                  <c:v>-0.90630778703664994</c:v>
                </c:pt>
                <c:pt idx="296">
                  <c:v>-0.89879404629916704</c:v>
                </c:pt>
                <c:pt idx="297">
                  <c:v>-0.8910065241883679</c:v>
                </c:pt>
                <c:pt idx="298">
                  <c:v>-0.8829475928589271</c:v>
                </c:pt>
                <c:pt idx="299">
                  <c:v>-0.87461970713939607</c:v>
                </c:pt>
                <c:pt idx="300">
                  <c:v>-0.8660254037844386</c:v>
                </c:pt>
                <c:pt idx="301">
                  <c:v>-0.85716730070211233</c:v>
                </c:pt>
                <c:pt idx="302">
                  <c:v>-0.84804809615642618</c:v>
                </c:pt>
                <c:pt idx="303">
                  <c:v>-0.83867056794542427</c:v>
                </c:pt>
                <c:pt idx="304">
                  <c:v>-0.82903757255504207</c:v>
                </c:pt>
                <c:pt idx="305">
                  <c:v>-0.8191520442889918</c:v>
                </c:pt>
                <c:pt idx="306">
                  <c:v>-0.80901699437494756</c:v>
                </c:pt>
                <c:pt idx="307">
                  <c:v>-0.79863551004729305</c:v>
                </c:pt>
                <c:pt idx="308">
                  <c:v>-0.78801075360672179</c:v>
                </c:pt>
                <c:pt idx="309">
                  <c:v>-0.77714596145697079</c:v>
                </c:pt>
                <c:pt idx="310">
                  <c:v>-0.76604444311897812</c:v>
                </c:pt>
                <c:pt idx="311">
                  <c:v>-0.75470958022277224</c:v>
                </c:pt>
                <c:pt idx="312">
                  <c:v>-0.74314482547739458</c:v>
                </c:pt>
                <c:pt idx="313">
                  <c:v>-0.73135370161917101</c:v>
                </c:pt>
                <c:pt idx="314">
                  <c:v>-0.71933980033865175</c:v>
                </c:pt>
                <c:pt idx="315">
                  <c:v>-0.70710678118654768</c:v>
                </c:pt>
                <c:pt idx="316">
                  <c:v>-0.69465837045899759</c:v>
                </c:pt>
                <c:pt idx="317">
                  <c:v>-0.68199836006249825</c:v>
                </c:pt>
                <c:pt idx="318">
                  <c:v>-0.66913060635885813</c:v>
                </c:pt>
                <c:pt idx="319">
                  <c:v>-0.65605902899050739</c:v>
                </c:pt>
                <c:pt idx="320">
                  <c:v>-0.64278760968653958</c:v>
                </c:pt>
                <c:pt idx="321">
                  <c:v>-0.62932039104983784</c:v>
                </c:pt>
                <c:pt idx="322">
                  <c:v>-0.61566147532565885</c:v>
                </c:pt>
                <c:pt idx="323">
                  <c:v>-0.60181502315204827</c:v>
                </c:pt>
                <c:pt idx="324">
                  <c:v>-0.58778525229247336</c:v>
                </c:pt>
                <c:pt idx="325">
                  <c:v>-0.57357643635104649</c:v>
                </c:pt>
                <c:pt idx="326">
                  <c:v>-0.55919290347074735</c:v>
                </c:pt>
                <c:pt idx="327">
                  <c:v>-0.54463903501502697</c:v>
                </c:pt>
                <c:pt idx="328">
                  <c:v>-0.52991926423320579</c:v>
                </c:pt>
                <c:pt idx="329">
                  <c:v>-0.51503807491005449</c:v>
                </c:pt>
                <c:pt idx="330">
                  <c:v>-0.50000000000000044</c:v>
                </c:pt>
                <c:pt idx="331">
                  <c:v>-0.48480962024633689</c:v>
                </c:pt>
                <c:pt idx="332">
                  <c:v>-0.46947156278589081</c:v>
                </c:pt>
                <c:pt idx="333">
                  <c:v>-0.45399049973954697</c:v>
                </c:pt>
                <c:pt idx="334">
                  <c:v>-0.43837114678907702</c:v>
                </c:pt>
                <c:pt idx="335">
                  <c:v>-0.4226182617407</c:v>
                </c:pt>
                <c:pt idx="336">
                  <c:v>-0.40673664307580015</c:v>
                </c:pt>
                <c:pt idx="337">
                  <c:v>-0.39073112848927471</c:v>
                </c:pt>
                <c:pt idx="338">
                  <c:v>-0.37460659341591235</c:v>
                </c:pt>
                <c:pt idx="339">
                  <c:v>-0.35836794954530077</c:v>
                </c:pt>
                <c:pt idx="340">
                  <c:v>-0.3420201433256686</c:v>
                </c:pt>
                <c:pt idx="341">
                  <c:v>-0.32556815445715753</c:v>
                </c:pt>
                <c:pt idx="342">
                  <c:v>-0.30901699437494762</c:v>
                </c:pt>
                <c:pt idx="343">
                  <c:v>-0.29237170472273627</c:v>
                </c:pt>
                <c:pt idx="344">
                  <c:v>-0.27563735581699977</c:v>
                </c:pt>
                <c:pt idx="345">
                  <c:v>-0.25881904510252068</c:v>
                </c:pt>
                <c:pt idx="346">
                  <c:v>-0.24192189559966787</c:v>
                </c:pt>
                <c:pt idx="347">
                  <c:v>-0.22495105434386534</c:v>
                </c:pt>
                <c:pt idx="348">
                  <c:v>-0.20791169081775987</c:v>
                </c:pt>
                <c:pt idx="349">
                  <c:v>-0.19080899537654467</c:v>
                </c:pt>
                <c:pt idx="350">
                  <c:v>-0.17364817766693127</c:v>
                </c:pt>
                <c:pt idx="351">
                  <c:v>-0.15643446504023112</c:v>
                </c:pt>
                <c:pt idx="352">
                  <c:v>-0.13917310096006588</c:v>
                </c:pt>
                <c:pt idx="353">
                  <c:v>-0.12186934340514811</c:v>
                </c:pt>
                <c:pt idx="354">
                  <c:v>-0.10452846326765342</c:v>
                </c:pt>
                <c:pt idx="355">
                  <c:v>-8.7155742747658319E-2</c:v>
                </c:pt>
                <c:pt idx="356">
                  <c:v>-6.9756473744124761E-2</c:v>
                </c:pt>
                <c:pt idx="357">
                  <c:v>-5.2335956242944369E-2</c:v>
                </c:pt>
                <c:pt idx="358">
                  <c:v>-3.4899496702500823E-2</c:v>
                </c:pt>
                <c:pt idx="359">
                  <c:v>-1.7452406437284448E-2</c:v>
                </c:pt>
                <c:pt idx="360">
                  <c:v>-2.45029690981724E-16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3A-4E96-9284-17ABDDEC5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283480"/>
        <c:axId val="495286760"/>
      </c:lineChart>
      <c:catAx>
        <c:axId val="49528348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495286760"/>
        <c:crosses val="autoZero"/>
        <c:auto val="1"/>
        <c:lblAlgn val="ctr"/>
        <c:lblOffset val="100"/>
        <c:noMultiLvlLbl val="0"/>
      </c:catAx>
      <c:valAx>
        <c:axId val="495286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Voltage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49528348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Output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76200" cap="rnd">
              <a:solidFill>
                <a:srgbClr val="84754E"/>
              </a:solidFill>
              <a:round/>
            </a:ln>
            <a:effectLst/>
          </c:spPr>
          <c:marker>
            <c:symbol val="none"/>
          </c:marker>
          <c:val>
            <c:numRef>
              <c:f>'[Ethanol Compensation Assignment.xlsx]Sheet1'!$C$23:$C$383</c:f>
              <c:numCache>
                <c:formatCode>General</c:formatCode>
                <c:ptCount val="361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3C-444C-B302-072FB36B6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3617424"/>
        <c:axId val="493626936"/>
      </c:lineChart>
      <c:catAx>
        <c:axId val="4936174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493626936"/>
        <c:crosses val="autoZero"/>
        <c:auto val="1"/>
        <c:lblAlgn val="ctr"/>
        <c:lblOffset val="100"/>
        <c:noMultiLvlLbl val="0"/>
      </c:catAx>
      <c:valAx>
        <c:axId val="493626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Voltage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4936174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03.02.2021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03.02.2021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itle 2"/>
          <p:cNvSpPr txBox="1">
            <a:spLocks/>
          </p:cNvSpPr>
          <p:nvPr userDrawn="1"/>
        </p:nvSpPr>
        <p:spPr>
          <a:xfrm>
            <a:off x="20880388" y="-380206"/>
            <a:ext cx="3505200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400" dirty="0"/>
              <a:t>ME 201/401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 dirty="0"/>
              <a:t>Ethanol Compensation	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Davis hill</a:t>
            </a:r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648" y="2930101"/>
            <a:ext cx="15392400" cy="107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994" y="7773194"/>
            <a:ext cx="21032788" cy="1760097"/>
          </a:xfrm>
        </p:spPr>
        <p:txBody>
          <a:bodyPr/>
          <a:lstStyle/>
          <a:p>
            <a:r>
              <a:rPr lang="en-US" sz="28700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circuit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Circuit inputs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3680495"/>
          </a:xfrm>
        </p:spPr>
        <p:txBody>
          <a:bodyPr/>
          <a:lstStyle/>
          <a:p>
            <a:r>
              <a:rPr lang="en-US" dirty="0"/>
              <a:t>Continental sensor used to measure volume fractions of ethanol</a:t>
            </a:r>
          </a:p>
          <a:p>
            <a:r>
              <a:rPr lang="en-US" dirty="0"/>
              <a:t>In-house designed circuit (2012 Senior Design)</a:t>
            </a:r>
          </a:p>
          <a:p>
            <a:pPr lvl="1"/>
            <a:r>
              <a:rPr lang="en-US" dirty="0"/>
              <a:t>Lovingly referred to as the orange box</a:t>
            </a:r>
          </a:p>
          <a:p>
            <a:pPr lvl="1"/>
            <a:r>
              <a:rPr lang="en-US" dirty="0"/>
              <a:t>Unchanged since Senior Design Project</a:t>
            </a:r>
          </a:p>
        </p:txBody>
      </p:sp>
      <p:pic>
        <p:nvPicPr>
          <p:cNvPr id="6" name="Picture 5" descr="G:\DCIM\102NIKON\DSCN063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5888" r="9753" b="2336"/>
          <a:stretch/>
        </p:blipFill>
        <p:spPr bwMode="auto">
          <a:xfrm>
            <a:off x="4801394" y="8805559"/>
            <a:ext cx="6019800" cy="462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Image result for continental flex fuel sen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79" y="9220994"/>
            <a:ext cx="6705600" cy="379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681316"/>
          </a:xfrm>
        </p:spPr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Why do we Care?</a:t>
            </a:r>
          </a:p>
          <a:p>
            <a:r>
              <a:rPr lang="en-US" dirty="0"/>
              <a:t>Measuring Ethanol Content</a:t>
            </a:r>
          </a:p>
          <a:p>
            <a:r>
              <a:rPr lang="en-US" dirty="0"/>
              <a:t>Flex Fuel Circuit</a:t>
            </a:r>
          </a:p>
          <a:p>
            <a:r>
              <a:rPr lang="en-US" dirty="0"/>
              <a:t>Wiring</a:t>
            </a:r>
          </a:p>
          <a:p>
            <a:r>
              <a:rPr lang="en-US" dirty="0"/>
              <a:t>Homework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9673"/>
          </a:xfrm>
        </p:spPr>
        <p:txBody>
          <a:bodyPr/>
          <a:lstStyle/>
          <a:p>
            <a:r>
              <a:rPr lang="en-US" dirty="0"/>
              <a:t>What does the US Produce?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902054" y="5563394"/>
            <a:ext cx="11662340" cy="1590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800"/>
              </a:spcAft>
            </a:pPr>
            <a:r>
              <a:rPr lang="en-US" dirty="0"/>
              <a:t>Freedom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Corn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904233" y="7405737"/>
            <a:ext cx="13488961" cy="501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Corn Facts:</a:t>
            </a:r>
          </a:p>
          <a:p>
            <a:pPr lvl="1">
              <a:spcAft>
                <a:spcPts val="1200"/>
              </a:spcAft>
            </a:pPr>
            <a:r>
              <a:rPr lang="en-US" sz="3400" dirty="0"/>
              <a:t>The US is the leading grower of corn in the world (obviously)</a:t>
            </a:r>
          </a:p>
          <a:p>
            <a:pPr lvl="1">
              <a:spcAft>
                <a:spcPts val="1200"/>
              </a:spcAft>
            </a:pPr>
            <a:r>
              <a:rPr lang="en-US" sz="3400" dirty="0"/>
              <a:t>Corn was first found in Mexico</a:t>
            </a:r>
          </a:p>
          <a:p>
            <a:pPr lvl="1">
              <a:spcAft>
                <a:spcPts val="1200"/>
              </a:spcAft>
            </a:pPr>
            <a:r>
              <a:rPr lang="en-US" sz="3400" dirty="0"/>
              <a:t>In 2013 the US produced 13 BILLION bushels of corn</a:t>
            </a:r>
          </a:p>
          <a:p>
            <a:pPr lvl="1">
              <a:spcAft>
                <a:spcPts val="1200"/>
              </a:spcAft>
            </a:pPr>
            <a:r>
              <a:rPr lang="en-US" sz="3400" dirty="0"/>
              <a:t>8% is consumed by the world population</a:t>
            </a:r>
          </a:p>
          <a:p>
            <a:pPr lvl="1">
              <a:spcAft>
                <a:spcPts val="1200"/>
              </a:spcAft>
            </a:pPr>
            <a:r>
              <a:rPr lang="en-US" sz="3400" dirty="0"/>
              <a:t>40% goes into Biofuels (ETHANOL!!)</a:t>
            </a:r>
            <a:endParaRPr lang="en-US" dirty="0"/>
          </a:p>
        </p:txBody>
      </p:sp>
      <p:pic>
        <p:nvPicPr>
          <p:cNvPr id="1026" name="Picture 2" descr="Image result for Corn to eth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467" y="4944020"/>
            <a:ext cx="6200775" cy="73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902054" y="4571430"/>
                <a:ext cx="19053740" cy="6681316"/>
              </a:xfrm>
            </p:spPr>
            <p:txBody>
              <a:bodyPr/>
              <a:lstStyle/>
              <a:p>
                <a:r>
                  <a:rPr lang="en-US" dirty="0"/>
                  <a:t>Ethanol Pros</a:t>
                </a:r>
              </a:p>
              <a:p>
                <a:pPr lvl="1"/>
                <a:r>
                  <a:rPr lang="en-US" dirty="0"/>
                  <a:t>Burns Cleaner (fewer aldehydes, CO,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NO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Higher Energy Content (~105 Octane)</a:t>
                </a:r>
              </a:p>
              <a:p>
                <a:r>
                  <a:rPr lang="en-US" dirty="0"/>
                  <a:t>CSC Rules</a:t>
                </a:r>
              </a:p>
              <a:p>
                <a:pPr lvl="1"/>
                <a:r>
                  <a:rPr lang="en-US" dirty="0"/>
                  <a:t>Requires all sleds to be “Flex Fuel Capable”</a:t>
                </a:r>
              </a:p>
              <a:p>
                <a:pPr lvl="1"/>
                <a:r>
                  <a:rPr lang="en-US" dirty="0"/>
                  <a:t>0-85% ethanol content</a:t>
                </a:r>
              </a:p>
              <a:p>
                <a:pPr lvl="1"/>
                <a:r>
                  <a:rPr lang="en-US" dirty="0"/>
                  <a:t>Exact amount unknown</a:t>
                </a: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902054" y="4571430"/>
                <a:ext cx="19053740" cy="6681316"/>
              </a:xfrm>
              <a:blipFill>
                <a:blip r:embed="rId2"/>
                <a:stretch>
                  <a:fillRect l="-2399" t="-6752" b="-4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3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5991-D060-4D84-9FF8-11A309E2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97218-DAC9-45FE-9C78-8439F1E7F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Zietronix</a:t>
            </a:r>
            <a:r>
              <a:rPr lang="en-US" dirty="0"/>
              <a:t> Flex Fuel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BE4D6-7514-425D-B959-BDA2141FA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1679947"/>
          </a:xfrm>
        </p:spPr>
        <p:txBody>
          <a:bodyPr/>
          <a:lstStyle/>
          <a:p>
            <a:r>
              <a:rPr lang="en-US" dirty="0"/>
              <a:t>Replaces Intake Air Temp input to ECU</a:t>
            </a:r>
          </a:p>
          <a:p>
            <a:r>
              <a:rPr lang="en-US" dirty="0"/>
              <a:t>Recalibrated the ECU for ethanol compensation</a:t>
            </a:r>
          </a:p>
        </p:txBody>
      </p:sp>
      <p:pic>
        <p:nvPicPr>
          <p:cNvPr id="6" name="Picture 5" descr="A picture containing engine&#10;&#10;Description automatically generated">
            <a:extLst>
              <a:ext uri="{FF2B5EF4-FFF2-40B4-BE49-F238E27FC236}">
                <a16:creationId xmlns:a16="http://schemas.microsoft.com/office/drawing/2014/main" id="{483F98F4-0A57-445A-A461-281353340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611" y="7556716"/>
            <a:ext cx="5385462" cy="4039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5730A-A2E5-4DB0-A3EF-743CEF17DE8B}"/>
              </a:ext>
            </a:extLst>
          </p:cNvPr>
          <p:cNvSpPr txBox="1"/>
          <p:nvPr/>
        </p:nvSpPr>
        <p:spPr>
          <a:xfrm>
            <a:off x="7438793" y="9144794"/>
            <a:ext cx="1981200" cy="207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462">
              <a:lnSpc>
                <a:spcPts val="5300"/>
              </a:lnSpc>
              <a:spcAft>
                <a:spcPts val="2500"/>
              </a:spcAft>
              <a:buClr>
                <a:srgbClr val="84754E"/>
              </a:buClr>
              <a:buSzPct val="120000"/>
            </a:pPr>
            <a:r>
              <a:rPr lang="en-US" sz="4000" dirty="0">
                <a:latin typeface="Franklin Gothic Book" panose="020B0503020102020204" pitchFamily="34" charset="0"/>
              </a:rPr>
              <a:t>Module on </a:t>
            </a:r>
            <a:r>
              <a:rPr lang="en-US" sz="4000" dirty="0" err="1">
                <a:latin typeface="Franklin Gothic Book" panose="020B0503020102020204" pitchFamily="34" charset="0"/>
              </a:rPr>
              <a:t>Spectre</a:t>
            </a:r>
            <a:endParaRPr lang="en-US" sz="4000" dirty="0">
              <a:latin typeface="Franklin Gothic Book" panose="020B0503020102020204" pitchFamily="34" charset="0"/>
            </a:endParaRPr>
          </a:p>
        </p:txBody>
      </p:sp>
      <p:pic>
        <p:nvPicPr>
          <p:cNvPr id="9" name="Picture 8" descr="A picture containing engine&#10;&#10;Description automatically generated">
            <a:extLst>
              <a:ext uri="{FF2B5EF4-FFF2-40B4-BE49-F238E27FC236}">
                <a16:creationId xmlns:a16="http://schemas.microsoft.com/office/drawing/2014/main" id="{DD2E4FE5-75FB-4338-AC9E-7E702D36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81811" y="7333026"/>
            <a:ext cx="5385464" cy="4039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36665-0AF3-4222-83D4-DA2180E4151B}"/>
              </a:ext>
            </a:extLst>
          </p:cNvPr>
          <p:cNvSpPr txBox="1"/>
          <p:nvPr/>
        </p:nvSpPr>
        <p:spPr>
          <a:xfrm>
            <a:off x="12497594" y="6627771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sensor</a:t>
            </a:r>
          </a:p>
        </p:txBody>
      </p:sp>
    </p:spTree>
    <p:extLst>
      <p:ext uri="{BB962C8B-B14F-4D97-AF65-F5344CB8AC3E}">
        <p14:creationId xmlns:p14="http://schemas.microsoft.com/office/powerpoint/2010/main" val="31152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/>
              <a:t>Measuring Ethanol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the sensor works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900340" cy="8399735"/>
          </a:xfrm>
        </p:spPr>
        <p:txBody>
          <a:bodyPr/>
          <a:lstStyle/>
          <a:p>
            <a:pPr marL="285750" indent="-285750"/>
            <a:r>
              <a:rPr lang="en-US" sz="4400" dirty="0"/>
              <a:t>Sends an AC Voltage</a:t>
            </a:r>
          </a:p>
          <a:p>
            <a:pPr marL="285750" indent="-285750"/>
            <a:r>
              <a:rPr lang="en-US" sz="4400" dirty="0"/>
              <a:t>Measures Capacitance of Fuel (related to change in voltage)</a:t>
            </a:r>
          </a:p>
          <a:p>
            <a:pPr marL="285750" indent="-285750"/>
            <a:r>
              <a:rPr lang="en-US" sz="4400" dirty="0"/>
              <a:t>Outputs a oscillatory voltage response (sine wave) at signal wire</a:t>
            </a:r>
          </a:p>
          <a:p>
            <a:pPr marL="285750" indent="-285750"/>
            <a:r>
              <a:rPr lang="en-US" sz="4400" dirty="0"/>
              <a:t>Frequency of output is proportional to  ethanol %</a:t>
            </a:r>
          </a:p>
          <a:p>
            <a:pPr marL="285750" indent="-285750"/>
            <a:r>
              <a:rPr lang="en-US" sz="4400" dirty="0"/>
              <a:t>Sine wave converted to steady voltage via the Flex Fuel Circuit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794" y="3963194"/>
            <a:ext cx="9448800" cy="5543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1"/>
          <a:stretch/>
        </p:blipFill>
        <p:spPr>
          <a:xfrm>
            <a:off x="15066919" y="9830594"/>
            <a:ext cx="5986550" cy="27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Fuel circuit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Circuit calibration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81994" y="4491565"/>
            <a:ext cx="19053740" cy="6641177"/>
          </a:xfrm>
        </p:spPr>
        <p:txBody>
          <a:bodyPr/>
          <a:lstStyle/>
          <a:p>
            <a:r>
              <a:rPr lang="en-US" dirty="0"/>
              <a:t>Step 1:</a:t>
            </a:r>
          </a:p>
          <a:p>
            <a:pPr lvl="1"/>
            <a:r>
              <a:rPr lang="en-US" dirty="0"/>
              <a:t>Know the voltage range for ethanol</a:t>
            </a:r>
          </a:p>
          <a:p>
            <a:r>
              <a:rPr lang="en-US" dirty="0"/>
              <a:t>Step 2:</a:t>
            </a:r>
          </a:p>
          <a:p>
            <a:pPr lvl="1"/>
            <a:r>
              <a:rPr lang="en-US" dirty="0"/>
              <a:t>Calibrate Extremes (E00 &amp; E85)</a:t>
            </a:r>
          </a:p>
          <a:p>
            <a:r>
              <a:rPr lang="en-US" dirty="0"/>
              <a:t>Step 3:</a:t>
            </a:r>
          </a:p>
          <a:p>
            <a:pPr lvl="1"/>
            <a:r>
              <a:rPr lang="en-US" dirty="0"/>
              <a:t>Linearly Interpolate injection </a:t>
            </a:r>
            <a:r>
              <a:rPr lang="en-US"/>
              <a:t>quantity </a:t>
            </a:r>
          </a:p>
          <a:p>
            <a:pPr marL="342900" lvl="1" indent="0">
              <a:buNone/>
            </a:pPr>
            <a:r>
              <a:rPr lang="en-US"/>
              <a:t>in calibration of EMM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040394" y="3679401"/>
            <a:ext cx="11801329" cy="4432282"/>
            <a:chOff x="14173827" y="7770750"/>
            <a:chExt cx="8597058" cy="3263969"/>
          </a:xfrm>
        </p:grpSpPr>
        <p:grpSp>
          <p:nvGrpSpPr>
            <p:cNvPr id="6" name="Group 5"/>
            <p:cNvGrpSpPr/>
            <p:nvPr/>
          </p:nvGrpSpPr>
          <p:grpSpPr>
            <a:xfrm>
              <a:off x="14173827" y="7770750"/>
              <a:ext cx="8597058" cy="2806036"/>
              <a:chOff x="14173827" y="7770750"/>
              <a:chExt cx="8597058" cy="280603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7907794" y="8581731"/>
                <a:ext cx="1516959" cy="1121239"/>
              </a:xfrm>
              <a:prstGeom prst="rect">
                <a:avLst/>
              </a:prstGeom>
              <a:solidFill>
                <a:srgbClr val="F9BA1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16764794" y="8846759"/>
                <a:ext cx="1060132" cy="565266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19535714" y="8859717"/>
                <a:ext cx="1060132" cy="565266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aphicFrame>
            <p:nvGraphicFramePr>
              <p:cNvPr id="11" name="Chart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85163127"/>
                  </p:ext>
                </p:extLst>
              </p:nvPr>
            </p:nvGraphicFramePr>
            <p:xfrm>
              <a:off x="14173827" y="7770750"/>
              <a:ext cx="2603291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2" name="Chart 1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38555855"/>
                  </p:ext>
                </p:extLst>
              </p:nvPr>
            </p:nvGraphicFramePr>
            <p:xfrm>
              <a:off x="20484885" y="7833586"/>
              <a:ext cx="2286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7" name="TextBox 6"/>
            <p:cNvSpPr txBox="1"/>
            <p:nvPr/>
          </p:nvSpPr>
          <p:spPr>
            <a:xfrm>
              <a:off x="17634239" y="9878808"/>
              <a:ext cx="2064068" cy="115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Zietronix</a:t>
              </a:r>
              <a:r>
                <a:rPr lang="en-US" dirty="0"/>
                <a:t> Box</a:t>
              </a:r>
            </a:p>
          </p:txBody>
        </p:sp>
      </p:grpSp>
      <p:pic>
        <p:nvPicPr>
          <p:cNvPr id="1028" name="Picture 4" descr="Image result for two point calib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402" y="8975393"/>
            <a:ext cx="44577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5A767D-7F7D-4E9C-B3AE-971FEADAEEA4}"/>
              </a:ext>
            </a:extLst>
          </p:cNvPr>
          <p:cNvSpPr/>
          <p:nvPr/>
        </p:nvSpPr>
        <p:spPr>
          <a:xfrm>
            <a:off x="17166075" y="4780666"/>
            <a:ext cx="2082356" cy="152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ECF1C-E40C-4264-8DDA-FA6F7EBD0043}"/>
              </a:ext>
            </a:extLst>
          </p:cNvPr>
          <p:cNvSpPr txBox="1"/>
          <p:nvPr/>
        </p:nvSpPr>
        <p:spPr>
          <a:xfrm>
            <a:off x="17793170" y="5158155"/>
            <a:ext cx="87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B4D68-70A2-4CD2-AF50-DE5EA4F1A90F}"/>
              </a:ext>
            </a:extLst>
          </p:cNvPr>
          <p:cNvSpPr txBox="1"/>
          <p:nvPr/>
        </p:nvSpPr>
        <p:spPr>
          <a:xfrm>
            <a:off x="18620878" y="13039787"/>
            <a:ext cx="2082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Ethanol content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A2FD9-B18D-4004-BE40-BCC32FB5431B}"/>
              </a:ext>
            </a:extLst>
          </p:cNvPr>
          <p:cNvSpPr txBox="1"/>
          <p:nvPr/>
        </p:nvSpPr>
        <p:spPr>
          <a:xfrm>
            <a:off x="13951052" y="8957797"/>
            <a:ext cx="2027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Injection quantity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F6366-916C-4024-B8F2-250D8DBA2AC2}"/>
              </a:ext>
            </a:extLst>
          </p:cNvPr>
          <p:cNvSpPr txBox="1"/>
          <p:nvPr/>
        </p:nvSpPr>
        <p:spPr>
          <a:xfrm>
            <a:off x="15240794" y="1173407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6E0CF-3B0D-46EB-B8CD-C8FD3136CDB9}"/>
              </a:ext>
            </a:extLst>
          </p:cNvPr>
          <p:cNvSpPr txBox="1"/>
          <p:nvPr/>
        </p:nvSpPr>
        <p:spPr>
          <a:xfrm>
            <a:off x="18831361" y="947309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E85</a:t>
            </a:r>
          </a:p>
        </p:txBody>
      </p:sp>
    </p:spTree>
    <p:extLst>
      <p:ext uri="{BB962C8B-B14F-4D97-AF65-F5344CB8AC3E}">
        <p14:creationId xmlns:p14="http://schemas.microsoft.com/office/powerpoint/2010/main" val="38278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Block diagram</a:t>
            </a:r>
          </a:p>
        </p:txBody>
      </p:sp>
      <p:sp>
        <p:nvSpPr>
          <p:cNvPr id="14" name="Freeform 13"/>
          <p:cNvSpPr/>
          <p:nvPr/>
        </p:nvSpPr>
        <p:spPr>
          <a:xfrm>
            <a:off x="3825037" y="9720336"/>
            <a:ext cx="4257169" cy="2554301"/>
          </a:xfrm>
          <a:custGeom>
            <a:avLst/>
            <a:gdLst>
              <a:gd name="connsiteX0" fmla="*/ 0 w 4257169"/>
              <a:gd name="connsiteY0" fmla="*/ 255430 h 2554301"/>
              <a:gd name="connsiteX1" fmla="*/ 255430 w 4257169"/>
              <a:gd name="connsiteY1" fmla="*/ 0 h 2554301"/>
              <a:gd name="connsiteX2" fmla="*/ 4001739 w 4257169"/>
              <a:gd name="connsiteY2" fmla="*/ 0 h 2554301"/>
              <a:gd name="connsiteX3" fmla="*/ 4257169 w 4257169"/>
              <a:gd name="connsiteY3" fmla="*/ 255430 h 2554301"/>
              <a:gd name="connsiteX4" fmla="*/ 4257169 w 4257169"/>
              <a:gd name="connsiteY4" fmla="*/ 2298871 h 2554301"/>
              <a:gd name="connsiteX5" fmla="*/ 4001739 w 4257169"/>
              <a:gd name="connsiteY5" fmla="*/ 2554301 h 2554301"/>
              <a:gd name="connsiteX6" fmla="*/ 255430 w 4257169"/>
              <a:gd name="connsiteY6" fmla="*/ 2554301 h 2554301"/>
              <a:gd name="connsiteX7" fmla="*/ 0 w 4257169"/>
              <a:gd name="connsiteY7" fmla="*/ 2298871 h 2554301"/>
              <a:gd name="connsiteX8" fmla="*/ 0 w 4257169"/>
              <a:gd name="connsiteY8" fmla="*/ 255430 h 255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169" h="2554301">
                <a:moveTo>
                  <a:pt x="0" y="255430"/>
                </a:moveTo>
                <a:cubicBezTo>
                  <a:pt x="0" y="114360"/>
                  <a:pt x="114360" y="0"/>
                  <a:pt x="255430" y="0"/>
                </a:cubicBezTo>
                <a:lnTo>
                  <a:pt x="4001739" y="0"/>
                </a:lnTo>
                <a:cubicBezTo>
                  <a:pt x="4142809" y="0"/>
                  <a:pt x="4257169" y="114360"/>
                  <a:pt x="4257169" y="255430"/>
                </a:cubicBezTo>
                <a:lnTo>
                  <a:pt x="4257169" y="2298871"/>
                </a:lnTo>
                <a:cubicBezTo>
                  <a:pt x="4257169" y="2439941"/>
                  <a:pt x="4142809" y="2554301"/>
                  <a:pt x="4001739" y="2554301"/>
                </a:cubicBezTo>
                <a:lnTo>
                  <a:pt x="255430" y="2554301"/>
                </a:lnTo>
                <a:cubicBezTo>
                  <a:pt x="114360" y="2554301"/>
                  <a:pt x="0" y="2439941"/>
                  <a:pt x="0" y="2298871"/>
                </a:cubicBezTo>
                <a:lnTo>
                  <a:pt x="0" y="255430"/>
                </a:lnTo>
                <a:close/>
              </a:path>
            </a:pathLst>
          </a:custGeom>
          <a:solidFill>
            <a:srgbClr val="84754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463" tIns="322463" rIns="322463" bIns="32246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/>
              <a:t>Flex Fuel Sensor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8507923" y="10469598"/>
            <a:ext cx="902519" cy="1055777"/>
          </a:xfrm>
          <a:custGeom>
            <a:avLst/>
            <a:gdLst>
              <a:gd name="connsiteX0" fmla="*/ 0 w 902519"/>
              <a:gd name="connsiteY0" fmla="*/ 211155 h 1055777"/>
              <a:gd name="connsiteX1" fmla="*/ 451260 w 902519"/>
              <a:gd name="connsiteY1" fmla="*/ 211155 h 1055777"/>
              <a:gd name="connsiteX2" fmla="*/ 451260 w 902519"/>
              <a:gd name="connsiteY2" fmla="*/ 0 h 1055777"/>
              <a:gd name="connsiteX3" fmla="*/ 902519 w 902519"/>
              <a:gd name="connsiteY3" fmla="*/ 527889 h 1055777"/>
              <a:gd name="connsiteX4" fmla="*/ 451260 w 902519"/>
              <a:gd name="connsiteY4" fmla="*/ 1055777 h 1055777"/>
              <a:gd name="connsiteX5" fmla="*/ 451260 w 902519"/>
              <a:gd name="connsiteY5" fmla="*/ 844622 h 1055777"/>
              <a:gd name="connsiteX6" fmla="*/ 0 w 902519"/>
              <a:gd name="connsiteY6" fmla="*/ 844622 h 1055777"/>
              <a:gd name="connsiteX7" fmla="*/ 0 w 902519"/>
              <a:gd name="connsiteY7" fmla="*/ 211155 h 10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519" h="1055777">
                <a:moveTo>
                  <a:pt x="0" y="211155"/>
                </a:moveTo>
                <a:lnTo>
                  <a:pt x="451260" y="211155"/>
                </a:lnTo>
                <a:lnTo>
                  <a:pt x="451260" y="0"/>
                </a:lnTo>
                <a:lnTo>
                  <a:pt x="902519" y="527889"/>
                </a:lnTo>
                <a:lnTo>
                  <a:pt x="451260" y="1055777"/>
                </a:lnTo>
                <a:lnTo>
                  <a:pt x="451260" y="844622"/>
                </a:lnTo>
                <a:lnTo>
                  <a:pt x="0" y="844622"/>
                </a:lnTo>
                <a:lnTo>
                  <a:pt x="0" y="21115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11155" rIns="270756" bIns="21115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6" name="Freeform 15"/>
          <p:cNvSpPr/>
          <p:nvPr/>
        </p:nvSpPr>
        <p:spPr>
          <a:xfrm>
            <a:off x="9785074" y="9720336"/>
            <a:ext cx="4257169" cy="2554301"/>
          </a:xfrm>
          <a:custGeom>
            <a:avLst/>
            <a:gdLst>
              <a:gd name="connsiteX0" fmla="*/ 0 w 4257169"/>
              <a:gd name="connsiteY0" fmla="*/ 255430 h 2554301"/>
              <a:gd name="connsiteX1" fmla="*/ 255430 w 4257169"/>
              <a:gd name="connsiteY1" fmla="*/ 0 h 2554301"/>
              <a:gd name="connsiteX2" fmla="*/ 4001739 w 4257169"/>
              <a:gd name="connsiteY2" fmla="*/ 0 h 2554301"/>
              <a:gd name="connsiteX3" fmla="*/ 4257169 w 4257169"/>
              <a:gd name="connsiteY3" fmla="*/ 255430 h 2554301"/>
              <a:gd name="connsiteX4" fmla="*/ 4257169 w 4257169"/>
              <a:gd name="connsiteY4" fmla="*/ 2298871 h 2554301"/>
              <a:gd name="connsiteX5" fmla="*/ 4001739 w 4257169"/>
              <a:gd name="connsiteY5" fmla="*/ 2554301 h 2554301"/>
              <a:gd name="connsiteX6" fmla="*/ 255430 w 4257169"/>
              <a:gd name="connsiteY6" fmla="*/ 2554301 h 2554301"/>
              <a:gd name="connsiteX7" fmla="*/ 0 w 4257169"/>
              <a:gd name="connsiteY7" fmla="*/ 2298871 h 2554301"/>
              <a:gd name="connsiteX8" fmla="*/ 0 w 4257169"/>
              <a:gd name="connsiteY8" fmla="*/ 255430 h 255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169" h="2554301">
                <a:moveTo>
                  <a:pt x="0" y="255430"/>
                </a:moveTo>
                <a:cubicBezTo>
                  <a:pt x="0" y="114360"/>
                  <a:pt x="114360" y="0"/>
                  <a:pt x="255430" y="0"/>
                </a:cubicBezTo>
                <a:lnTo>
                  <a:pt x="4001739" y="0"/>
                </a:lnTo>
                <a:cubicBezTo>
                  <a:pt x="4142809" y="0"/>
                  <a:pt x="4257169" y="114360"/>
                  <a:pt x="4257169" y="255430"/>
                </a:cubicBezTo>
                <a:lnTo>
                  <a:pt x="4257169" y="2298871"/>
                </a:lnTo>
                <a:cubicBezTo>
                  <a:pt x="4257169" y="2439941"/>
                  <a:pt x="4142809" y="2554301"/>
                  <a:pt x="4001739" y="2554301"/>
                </a:cubicBezTo>
                <a:lnTo>
                  <a:pt x="255430" y="2554301"/>
                </a:lnTo>
                <a:cubicBezTo>
                  <a:pt x="114360" y="2554301"/>
                  <a:pt x="0" y="2439941"/>
                  <a:pt x="0" y="2298871"/>
                </a:cubicBezTo>
                <a:lnTo>
                  <a:pt x="0" y="255430"/>
                </a:lnTo>
                <a:close/>
              </a:path>
            </a:pathLst>
          </a:custGeom>
          <a:solidFill>
            <a:srgbClr val="84754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463" tIns="322463" rIns="322463" bIns="32246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/>
              <a:t>Module</a:t>
            </a:r>
          </a:p>
        </p:txBody>
      </p:sp>
      <p:sp>
        <p:nvSpPr>
          <p:cNvPr id="17" name="Freeform 16"/>
          <p:cNvSpPr/>
          <p:nvPr/>
        </p:nvSpPr>
        <p:spPr>
          <a:xfrm>
            <a:off x="14467960" y="10469598"/>
            <a:ext cx="902519" cy="1055777"/>
          </a:xfrm>
          <a:custGeom>
            <a:avLst/>
            <a:gdLst>
              <a:gd name="connsiteX0" fmla="*/ 0 w 902519"/>
              <a:gd name="connsiteY0" fmla="*/ 211155 h 1055777"/>
              <a:gd name="connsiteX1" fmla="*/ 451260 w 902519"/>
              <a:gd name="connsiteY1" fmla="*/ 211155 h 1055777"/>
              <a:gd name="connsiteX2" fmla="*/ 451260 w 902519"/>
              <a:gd name="connsiteY2" fmla="*/ 0 h 1055777"/>
              <a:gd name="connsiteX3" fmla="*/ 902519 w 902519"/>
              <a:gd name="connsiteY3" fmla="*/ 527889 h 1055777"/>
              <a:gd name="connsiteX4" fmla="*/ 451260 w 902519"/>
              <a:gd name="connsiteY4" fmla="*/ 1055777 h 1055777"/>
              <a:gd name="connsiteX5" fmla="*/ 451260 w 902519"/>
              <a:gd name="connsiteY5" fmla="*/ 844622 h 1055777"/>
              <a:gd name="connsiteX6" fmla="*/ 0 w 902519"/>
              <a:gd name="connsiteY6" fmla="*/ 844622 h 1055777"/>
              <a:gd name="connsiteX7" fmla="*/ 0 w 902519"/>
              <a:gd name="connsiteY7" fmla="*/ 211155 h 10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519" h="1055777">
                <a:moveTo>
                  <a:pt x="0" y="211155"/>
                </a:moveTo>
                <a:lnTo>
                  <a:pt x="451260" y="211155"/>
                </a:lnTo>
                <a:lnTo>
                  <a:pt x="451260" y="0"/>
                </a:lnTo>
                <a:lnTo>
                  <a:pt x="902519" y="527889"/>
                </a:lnTo>
                <a:lnTo>
                  <a:pt x="451260" y="1055777"/>
                </a:lnTo>
                <a:lnTo>
                  <a:pt x="451260" y="844622"/>
                </a:lnTo>
                <a:lnTo>
                  <a:pt x="0" y="844622"/>
                </a:lnTo>
                <a:lnTo>
                  <a:pt x="0" y="21115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11155" rIns="270756" bIns="21115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8" name="Freeform 17"/>
          <p:cNvSpPr/>
          <p:nvPr/>
        </p:nvSpPr>
        <p:spPr>
          <a:xfrm>
            <a:off x="15745111" y="9720336"/>
            <a:ext cx="4257169" cy="2554301"/>
          </a:xfrm>
          <a:custGeom>
            <a:avLst/>
            <a:gdLst>
              <a:gd name="connsiteX0" fmla="*/ 0 w 4257169"/>
              <a:gd name="connsiteY0" fmla="*/ 255430 h 2554301"/>
              <a:gd name="connsiteX1" fmla="*/ 255430 w 4257169"/>
              <a:gd name="connsiteY1" fmla="*/ 0 h 2554301"/>
              <a:gd name="connsiteX2" fmla="*/ 4001739 w 4257169"/>
              <a:gd name="connsiteY2" fmla="*/ 0 h 2554301"/>
              <a:gd name="connsiteX3" fmla="*/ 4257169 w 4257169"/>
              <a:gd name="connsiteY3" fmla="*/ 255430 h 2554301"/>
              <a:gd name="connsiteX4" fmla="*/ 4257169 w 4257169"/>
              <a:gd name="connsiteY4" fmla="*/ 2298871 h 2554301"/>
              <a:gd name="connsiteX5" fmla="*/ 4001739 w 4257169"/>
              <a:gd name="connsiteY5" fmla="*/ 2554301 h 2554301"/>
              <a:gd name="connsiteX6" fmla="*/ 255430 w 4257169"/>
              <a:gd name="connsiteY6" fmla="*/ 2554301 h 2554301"/>
              <a:gd name="connsiteX7" fmla="*/ 0 w 4257169"/>
              <a:gd name="connsiteY7" fmla="*/ 2298871 h 2554301"/>
              <a:gd name="connsiteX8" fmla="*/ 0 w 4257169"/>
              <a:gd name="connsiteY8" fmla="*/ 255430 h 255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169" h="2554301">
                <a:moveTo>
                  <a:pt x="0" y="255430"/>
                </a:moveTo>
                <a:cubicBezTo>
                  <a:pt x="0" y="114360"/>
                  <a:pt x="114360" y="0"/>
                  <a:pt x="255430" y="0"/>
                </a:cubicBezTo>
                <a:lnTo>
                  <a:pt x="4001739" y="0"/>
                </a:lnTo>
                <a:cubicBezTo>
                  <a:pt x="4142809" y="0"/>
                  <a:pt x="4257169" y="114360"/>
                  <a:pt x="4257169" y="255430"/>
                </a:cubicBezTo>
                <a:lnTo>
                  <a:pt x="4257169" y="2298871"/>
                </a:lnTo>
                <a:cubicBezTo>
                  <a:pt x="4257169" y="2439941"/>
                  <a:pt x="4142809" y="2554301"/>
                  <a:pt x="4001739" y="2554301"/>
                </a:cubicBezTo>
                <a:lnTo>
                  <a:pt x="255430" y="2554301"/>
                </a:lnTo>
                <a:cubicBezTo>
                  <a:pt x="114360" y="2554301"/>
                  <a:pt x="0" y="2439941"/>
                  <a:pt x="0" y="2298871"/>
                </a:cubicBezTo>
                <a:lnTo>
                  <a:pt x="0" y="255430"/>
                </a:lnTo>
                <a:close/>
              </a:path>
            </a:pathLst>
          </a:custGeom>
          <a:solidFill>
            <a:srgbClr val="84754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2463" tIns="322463" rIns="322463" bIns="322463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/>
              <a:t>ECU</a:t>
            </a:r>
          </a:p>
        </p:txBody>
      </p:sp>
      <p:sp>
        <p:nvSpPr>
          <p:cNvPr id="10" name="Freeform 9"/>
          <p:cNvSpPr/>
          <p:nvPr/>
        </p:nvSpPr>
        <p:spPr>
          <a:xfrm>
            <a:off x="3813959" y="6183656"/>
            <a:ext cx="6749749" cy="1837619"/>
          </a:xfrm>
          <a:custGeom>
            <a:avLst/>
            <a:gdLst>
              <a:gd name="connsiteX0" fmla="*/ 0 w 6749749"/>
              <a:gd name="connsiteY0" fmla="*/ 183762 h 1837619"/>
              <a:gd name="connsiteX1" fmla="*/ 183762 w 6749749"/>
              <a:gd name="connsiteY1" fmla="*/ 0 h 1837619"/>
              <a:gd name="connsiteX2" fmla="*/ 6565987 w 6749749"/>
              <a:gd name="connsiteY2" fmla="*/ 0 h 1837619"/>
              <a:gd name="connsiteX3" fmla="*/ 6749749 w 6749749"/>
              <a:gd name="connsiteY3" fmla="*/ 183762 h 1837619"/>
              <a:gd name="connsiteX4" fmla="*/ 6749749 w 6749749"/>
              <a:gd name="connsiteY4" fmla="*/ 1653857 h 1837619"/>
              <a:gd name="connsiteX5" fmla="*/ 6565987 w 6749749"/>
              <a:gd name="connsiteY5" fmla="*/ 1837619 h 1837619"/>
              <a:gd name="connsiteX6" fmla="*/ 183762 w 6749749"/>
              <a:gd name="connsiteY6" fmla="*/ 1837619 h 1837619"/>
              <a:gd name="connsiteX7" fmla="*/ 0 w 6749749"/>
              <a:gd name="connsiteY7" fmla="*/ 1653857 h 1837619"/>
              <a:gd name="connsiteX8" fmla="*/ 0 w 6749749"/>
              <a:gd name="connsiteY8" fmla="*/ 183762 h 183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9749" h="1837619">
                <a:moveTo>
                  <a:pt x="0" y="183762"/>
                </a:moveTo>
                <a:cubicBezTo>
                  <a:pt x="0" y="82273"/>
                  <a:pt x="82273" y="0"/>
                  <a:pt x="183762" y="0"/>
                </a:cubicBezTo>
                <a:lnTo>
                  <a:pt x="6565987" y="0"/>
                </a:lnTo>
                <a:cubicBezTo>
                  <a:pt x="6667476" y="0"/>
                  <a:pt x="6749749" y="82273"/>
                  <a:pt x="6749749" y="183762"/>
                </a:cubicBezTo>
                <a:lnTo>
                  <a:pt x="6749749" y="1653857"/>
                </a:lnTo>
                <a:cubicBezTo>
                  <a:pt x="6749749" y="1755346"/>
                  <a:pt x="6667476" y="1837619"/>
                  <a:pt x="6565987" y="1837619"/>
                </a:cubicBezTo>
                <a:lnTo>
                  <a:pt x="183762" y="1837619"/>
                </a:lnTo>
                <a:cubicBezTo>
                  <a:pt x="82273" y="1837619"/>
                  <a:pt x="0" y="1755346"/>
                  <a:pt x="0" y="1653857"/>
                </a:cubicBezTo>
                <a:lnTo>
                  <a:pt x="0" y="183762"/>
                </a:lnTo>
                <a:close/>
              </a:path>
            </a:pathLst>
          </a:custGeom>
          <a:solidFill>
            <a:srgbClr val="84754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472" tIns="301472" rIns="301472" bIns="30147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/>
              <a:t>Air Temp Sensor</a:t>
            </a:r>
          </a:p>
        </p:txBody>
      </p:sp>
      <p:sp>
        <p:nvSpPr>
          <p:cNvPr id="11" name="Freeform 10"/>
          <p:cNvSpPr/>
          <p:nvPr/>
        </p:nvSpPr>
        <p:spPr>
          <a:xfrm>
            <a:off x="11238684" y="6265496"/>
            <a:ext cx="1430946" cy="1673937"/>
          </a:xfrm>
          <a:custGeom>
            <a:avLst/>
            <a:gdLst>
              <a:gd name="connsiteX0" fmla="*/ 0 w 1430946"/>
              <a:gd name="connsiteY0" fmla="*/ 334787 h 1673937"/>
              <a:gd name="connsiteX1" fmla="*/ 715473 w 1430946"/>
              <a:gd name="connsiteY1" fmla="*/ 334787 h 1673937"/>
              <a:gd name="connsiteX2" fmla="*/ 715473 w 1430946"/>
              <a:gd name="connsiteY2" fmla="*/ 0 h 1673937"/>
              <a:gd name="connsiteX3" fmla="*/ 1430946 w 1430946"/>
              <a:gd name="connsiteY3" fmla="*/ 836969 h 1673937"/>
              <a:gd name="connsiteX4" fmla="*/ 715473 w 1430946"/>
              <a:gd name="connsiteY4" fmla="*/ 1673937 h 1673937"/>
              <a:gd name="connsiteX5" fmla="*/ 715473 w 1430946"/>
              <a:gd name="connsiteY5" fmla="*/ 1339150 h 1673937"/>
              <a:gd name="connsiteX6" fmla="*/ 0 w 1430946"/>
              <a:gd name="connsiteY6" fmla="*/ 1339150 h 1673937"/>
              <a:gd name="connsiteX7" fmla="*/ 0 w 1430946"/>
              <a:gd name="connsiteY7" fmla="*/ 334787 h 167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946" h="1673937">
                <a:moveTo>
                  <a:pt x="0" y="334787"/>
                </a:moveTo>
                <a:lnTo>
                  <a:pt x="715473" y="334787"/>
                </a:lnTo>
                <a:lnTo>
                  <a:pt x="715473" y="0"/>
                </a:lnTo>
                <a:lnTo>
                  <a:pt x="1430946" y="836969"/>
                </a:lnTo>
                <a:lnTo>
                  <a:pt x="715473" y="1673937"/>
                </a:lnTo>
                <a:lnTo>
                  <a:pt x="715473" y="1339150"/>
                </a:lnTo>
                <a:lnTo>
                  <a:pt x="0" y="1339150"/>
                </a:lnTo>
                <a:lnTo>
                  <a:pt x="0" y="33478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34787" rIns="429284" bIns="334787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2" name="Freeform 11"/>
          <p:cNvSpPr/>
          <p:nvPr/>
        </p:nvSpPr>
        <p:spPr>
          <a:xfrm>
            <a:off x="13263608" y="6183656"/>
            <a:ext cx="6749749" cy="1837619"/>
          </a:xfrm>
          <a:custGeom>
            <a:avLst/>
            <a:gdLst>
              <a:gd name="connsiteX0" fmla="*/ 0 w 6749749"/>
              <a:gd name="connsiteY0" fmla="*/ 183762 h 1837619"/>
              <a:gd name="connsiteX1" fmla="*/ 183762 w 6749749"/>
              <a:gd name="connsiteY1" fmla="*/ 0 h 1837619"/>
              <a:gd name="connsiteX2" fmla="*/ 6565987 w 6749749"/>
              <a:gd name="connsiteY2" fmla="*/ 0 h 1837619"/>
              <a:gd name="connsiteX3" fmla="*/ 6749749 w 6749749"/>
              <a:gd name="connsiteY3" fmla="*/ 183762 h 1837619"/>
              <a:gd name="connsiteX4" fmla="*/ 6749749 w 6749749"/>
              <a:gd name="connsiteY4" fmla="*/ 1653857 h 1837619"/>
              <a:gd name="connsiteX5" fmla="*/ 6565987 w 6749749"/>
              <a:gd name="connsiteY5" fmla="*/ 1837619 h 1837619"/>
              <a:gd name="connsiteX6" fmla="*/ 183762 w 6749749"/>
              <a:gd name="connsiteY6" fmla="*/ 1837619 h 1837619"/>
              <a:gd name="connsiteX7" fmla="*/ 0 w 6749749"/>
              <a:gd name="connsiteY7" fmla="*/ 1653857 h 1837619"/>
              <a:gd name="connsiteX8" fmla="*/ 0 w 6749749"/>
              <a:gd name="connsiteY8" fmla="*/ 183762 h 183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9749" h="1837619">
                <a:moveTo>
                  <a:pt x="0" y="183762"/>
                </a:moveTo>
                <a:cubicBezTo>
                  <a:pt x="0" y="82273"/>
                  <a:pt x="82273" y="0"/>
                  <a:pt x="183762" y="0"/>
                </a:cubicBezTo>
                <a:lnTo>
                  <a:pt x="6565987" y="0"/>
                </a:lnTo>
                <a:cubicBezTo>
                  <a:pt x="6667476" y="0"/>
                  <a:pt x="6749749" y="82273"/>
                  <a:pt x="6749749" y="183762"/>
                </a:cubicBezTo>
                <a:lnTo>
                  <a:pt x="6749749" y="1653857"/>
                </a:lnTo>
                <a:cubicBezTo>
                  <a:pt x="6749749" y="1755346"/>
                  <a:pt x="6667476" y="1837619"/>
                  <a:pt x="6565987" y="1837619"/>
                </a:cubicBezTo>
                <a:lnTo>
                  <a:pt x="183762" y="1837619"/>
                </a:lnTo>
                <a:cubicBezTo>
                  <a:pt x="82273" y="1837619"/>
                  <a:pt x="0" y="1755346"/>
                  <a:pt x="0" y="1653857"/>
                </a:cubicBezTo>
                <a:lnTo>
                  <a:pt x="0" y="183762"/>
                </a:lnTo>
                <a:close/>
              </a:path>
            </a:pathLst>
          </a:custGeom>
          <a:solidFill>
            <a:srgbClr val="84754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472" tIns="301472" rIns="301472" bIns="30147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500" kern="1200" dirty="0"/>
              <a:t>ECU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793" y="4864772"/>
            <a:ext cx="16205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Stock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793" y="8371881"/>
            <a:ext cx="16053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CSC modified</a:t>
            </a:r>
          </a:p>
        </p:txBody>
      </p:sp>
    </p:spTree>
    <p:extLst>
      <p:ext uri="{BB962C8B-B14F-4D97-AF65-F5344CB8AC3E}">
        <p14:creationId xmlns:p14="http://schemas.microsoft.com/office/powerpoint/2010/main" val="10313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 Wiring diagram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642" y="4648994"/>
            <a:ext cx="16992600" cy="72998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109375-0018-42AD-AC40-590F1364A81A}"/>
              </a:ext>
            </a:extLst>
          </p:cNvPr>
          <p:cNvSpPr/>
          <p:nvPr/>
        </p:nvSpPr>
        <p:spPr>
          <a:xfrm>
            <a:off x="15012194" y="6020594"/>
            <a:ext cx="2819400" cy="228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18F2A-091C-41AB-9560-5AD12DC92FCF}"/>
              </a:ext>
            </a:extLst>
          </p:cNvPr>
          <p:cNvSpPr txBox="1"/>
          <p:nvPr/>
        </p:nvSpPr>
        <p:spPr>
          <a:xfrm>
            <a:off x="16078994" y="674809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5265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E6EC41B5-0073-402F-A9C3-C2A183851F69}" vid="{4F54DC0A-CE82-4125-AD0C-B750D52D86ED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E6EC41B5-0073-402F-A9C3-C2A183851F69}" vid="{A8542F5A-FFCE-490C-8D81-D6A617A16F96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E6EC41B5-0073-402F-A9C3-C2A183851F69}" vid="{CDC1C675-960E-4E5B-849B-06E4D836B716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E6EC41B5-0073-402F-A9C3-C2A183851F69}" vid="{6319FBAA-7DAC-431F-B551-620322604F39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E6EC41B5-0073-402F-A9C3-C2A183851F69}" vid="{DA0132F1-8A92-4F14-A3E0-C252358B52B2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322</Words>
  <Application>Microsoft Office PowerPoint</Application>
  <PresentationFormat>Custom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Archivo</vt:lpstr>
      <vt:lpstr>Archivo Black</vt:lpstr>
      <vt:lpstr>Archivo Regular</vt:lpstr>
      <vt:lpstr>Arial</vt:lpstr>
      <vt:lpstr>Calibri</vt:lpstr>
      <vt:lpstr>Cambria Math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Ethanol Compensation </vt:lpstr>
      <vt:lpstr>Outline</vt:lpstr>
      <vt:lpstr>What is it?</vt:lpstr>
      <vt:lpstr>Why do we care?</vt:lpstr>
      <vt:lpstr>Our unit</vt:lpstr>
      <vt:lpstr>Measuring Ethanol Content</vt:lpstr>
      <vt:lpstr>Flex Fuel circuit</vt:lpstr>
      <vt:lpstr>Wiring</vt:lpstr>
      <vt:lpstr>Wiring </vt:lpstr>
      <vt:lpstr>Homework</vt:lpstr>
      <vt:lpstr>Questions?</vt:lpstr>
      <vt:lpstr>Old circuit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Lipple, Zachary (lipp3025@vandals.uidaho.edu)</dc:creator>
  <cp:lastModifiedBy>Porter</cp:lastModifiedBy>
  <cp:revision>43</cp:revision>
  <dcterms:created xsi:type="dcterms:W3CDTF">2018-08-28T16:35:51Z</dcterms:created>
  <dcterms:modified xsi:type="dcterms:W3CDTF">2021-02-03T23:11:14Z</dcterms:modified>
</cp:coreProperties>
</file>