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60" r:id="rId4"/>
    <p:sldId id="263" r:id="rId5"/>
    <p:sldId id="271" r:id="rId6"/>
    <p:sldId id="267" r:id="rId7"/>
    <p:sldId id="273" r:id="rId8"/>
    <p:sldId id="268" r:id="rId9"/>
    <p:sldId id="269" r:id="rId10"/>
    <p:sldId id="270" r:id="rId11"/>
    <p:sldId id="275" r:id="rId12"/>
    <p:sldId id="276" r:id="rId13"/>
    <p:sldId id="277" r:id="rId14"/>
    <p:sldId id="278" r:id="rId15"/>
    <p:sldId id="280" r:id="rId16"/>
    <p:sldId id="281" r:id="rId17"/>
    <p:sldId id="283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88" autoAdjust="0"/>
    <p:restoredTop sz="94660"/>
  </p:normalViewPr>
  <p:slideViewPr>
    <p:cSldViewPr>
      <p:cViewPr varScale="1">
        <p:scale>
          <a:sx n="96" d="100"/>
          <a:sy n="96" d="100"/>
        </p:scale>
        <p:origin x="1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1C36-EB36-42CF-A074-B66E1B8F5CEE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96E8-B3D7-4B9A-88CD-372C7B06E6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7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1C36-EB36-42CF-A074-B66E1B8F5CEE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96E8-B3D7-4B9A-88CD-372C7B06E6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92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1C36-EB36-42CF-A074-B66E1B8F5CEE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96E8-B3D7-4B9A-88CD-372C7B06E6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1C36-EB36-42CF-A074-B66E1B8F5CEE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96E8-B3D7-4B9A-88CD-372C7B06E6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0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1C36-EB36-42CF-A074-B66E1B8F5CEE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96E8-B3D7-4B9A-88CD-372C7B06E6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71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1C36-EB36-42CF-A074-B66E1B8F5CEE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96E8-B3D7-4B9A-88CD-372C7B06E6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885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1C36-EB36-42CF-A074-B66E1B8F5CEE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96E8-B3D7-4B9A-88CD-372C7B06E6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24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1C36-EB36-42CF-A074-B66E1B8F5CEE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96E8-B3D7-4B9A-88CD-372C7B06E6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12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1C36-EB36-42CF-A074-B66E1B8F5CEE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96E8-B3D7-4B9A-88CD-372C7B06E6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5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1C36-EB36-42CF-A074-B66E1B8F5CEE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96E8-B3D7-4B9A-88CD-372C7B06E6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721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1C36-EB36-42CF-A074-B66E1B8F5CEE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96E8-B3D7-4B9A-88CD-372C7B06E6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9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C1C36-EB36-42CF-A074-B66E1B8F5CEE}" type="datetimeFigureOut">
              <a:rPr lang="en-US" smtClean="0"/>
              <a:t>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596E8-B3D7-4B9A-88CD-372C7B06E6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6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5.bin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oleObject" Target="../embeddings/oleObject19.bin"/><Relationship Id="rId12" Type="http://schemas.openxmlformats.org/officeDocument/2006/relationships/image" Target="../media/image31.w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0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oleObject" Target="../embeddings/oleObject23.bin"/><Relationship Id="rId7" Type="http://schemas.openxmlformats.org/officeDocument/2006/relationships/image" Target="../media/image3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7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oleObject" Target="../embeddings/oleObject30.bin"/><Relationship Id="rId3" Type="http://schemas.openxmlformats.org/officeDocument/2006/relationships/image" Target="../media/image39.jpeg"/><Relationship Id="rId7" Type="http://schemas.openxmlformats.org/officeDocument/2006/relationships/image" Target="../media/image41.wmf"/><Relationship Id="rId12" Type="http://schemas.openxmlformats.org/officeDocument/2006/relationships/image" Target="../media/image44.jpeg"/><Relationship Id="rId2" Type="http://schemas.openxmlformats.org/officeDocument/2006/relationships/image" Target="../media/image38.jpeg"/><Relationship Id="rId16" Type="http://schemas.openxmlformats.org/officeDocument/2006/relationships/image" Target="../media/image46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5" Type="http://schemas.openxmlformats.org/officeDocument/2006/relationships/oleObject" Target="../embeddings/oleObject31.bin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2.wmf"/><Relationship Id="rId14" Type="http://schemas.openxmlformats.org/officeDocument/2006/relationships/image" Target="../media/image4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52.wmf"/><Relationship Id="rId17" Type="http://schemas.openxmlformats.org/officeDocument/2006/relationships/image" Target="../media/image55.wmf"/><Relationship Id="rId2" Type="http://schemas.openxmlformats.org/officeDocument/2006/relationships/image" Target="../media/image47.jpeg"/><Relationship Id="rId16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image" Target="../media/image54.jpeg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5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60.wm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59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6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68.wmf"/><Relationship Id="rId3" Type="http://schemas.openxmlformats.org/officeDocument/2006/relationships/image" Target="../media/image63.jpeg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49.bin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5" Type="http://schemas.openxmlformats.org/officeDocument/2006/relationships/image" Target="../media/image69.w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5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70.wmf"/><Relationship Id="rId7" Type="http://schemas.openxmlformats.org/officeDocument/2006/relationships/image" Target="../media/image72.w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5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7620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2880" algn="l"/>
            <a:r>
              <a:rPr lang="en-US" sz="2800" dirty="0"/>
              <a:t>ENGR 220: Dynamics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143000" cy="762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76200" y="1652832"/>
            <a:ext cx="8991600" cy="533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Chapter 12	Kinematics of a Particle 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6200" y="2241222"/>
            <a:ext cx="8991600" cy="533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Chapter 13	Kinetics of a Particle:  Force and Acceleration 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6200" y="2829612"/>
            <a:ext cx="8991600" cy="533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Chapter 14	Kinetics of a Particle:  Work and Energy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6200" y="3418002"/>
            <a:ext cx="8991600" cy="533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Chapter 15	Kinetics of a Particle:  Impulse and Momentum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7984" y="4006392"/>
            <a:ext cx="8991600" cy="533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Chapter 16	Planar Kinematics of a Rigid Body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7984" y="4594782"/>
            <a:ext cx="8991600" cy="533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Chapter 17	Planar Kinetics of a Rigid Body:  Force and Acceleration</a:t>
            </a:r>
          </a:p>
        </p:txBody>
      </p:sp>
    </p:spTree>
    <p:extLst>
      <p:ext uri="{BB962C8B-B14F-4D97-AF65-F5344CB8AC3E}">
        <p14:creationId xmlns:p14="http://schemas.microsoft.com/office/powerpoint/2010/main" val="1474896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2880" algn="l"/>
            <a:r>
              <a:rPr lang="en-US" sz="2000" dirty="0"/>
              <a:t>Curvilinear Motion: Rectangular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2667000" cy="68580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Position: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1430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12.5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1524000" y="914400"/>
            <a:ext cx="40386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dirty="0"/>
              <a:t>A particle located at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x,y,z</a:t>
            </a:r>
            <a:r>
              <a:rPr lang="en-US" sz="1800" dirty="0"/>
              <a:t>) from origin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800" dirty="0"/>
              <a:t>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133600" y="1860550"/>
          <a:ext cx="2933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33640" imgH="419040" progId="Equation.DSMT4">
                  <p:embed/>
                </p:oleObj>
              </mc:Choice>
              <mc:Fallback>
                <p:oleObj name="Equation" r:id="rId2" imgW="2933640" imgH="4190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33600" y="1860550"/>
                        <a:ext cx="2933700" cy="419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305050" y="2616200"/>
          <a:ext cx="1651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50960" imgH="393480" progId="Equation.DSMT4">
                  <p:embed/>
                </p:oleObj>
              </mc:Choice>
              <mc:Fallback>
                <p:oleObj name="Equation" r:id="rId4" imgW="165096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2616200"/>
                        <a:ext cx="1651000" cy="393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304800" y="190500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C00000"/>
                </a:solidFill>
              </a:rPr>
              <a:t>position: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04800" y="2665968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C00000"/>
                </a:solidFill>
              </a:rPr>
              <a:t>magnitude: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3EC3092-0862-43DF-B297-018BA690F3F1}"/>
              </a:ext>
            </a:extLst>
          </p:cNvPr>
          <p:cNvSpPr txBox="1">
            <a:spLocks/>
          </p:cNvSpPr>
          <p:nvPr/>
        </p:nvSpPr>
        <p:spPr>
          <a:xfrm>
            <a:off x="76200" y="3276600"/>
            <a:ext cx="26670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Velocity: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8E66139-CA9A-46BC-A850-523848C27FF9}"/>
              </a:ext>
            </a:extLst>
          </p:cNvPr>
          <p:cNvSpPr txBox="1">
            <a:spLocks/>
          </p:cNvSpPr>
          <p:nvPr/>
        </p:nvSpPr>
        <p:spPr>
          <a:xfrm>
            <a:off x="1524000" y="3276600"/>
            <a:ext cx="64008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dirty="0"/>
              <a:t>Velocity has direction and magnitude.  Velocity is always tangent to the path. Tail emanates from  the particle.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3C0325A-4D34-4B74-8E94-E52E824654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237766"/>
              </p:ext>
            </p:extLst>
          </p:nvPr>
        </p:nvGraphicFramePr>
        <p:xfrm>
          <a:off x="1752600" y="4114800"/>
          <a:ext cx="6819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19840" imgH="609480" progId="Equation.DSMT4">
                  <p:embed/>
                </p:oleObj>
              </mc:Choice>
              <mc:Fallback>
                <p:oleObj name="Equation" r:id="rId6" imgW="6819840" imgH="6094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14800"/>
                        <a:ext cx="68199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566523E3-FB93-4537-900A-D7AD5B7D35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445006"/>
              </p:ext>
            </p:extLst>
          </p:nvPr>
        </p:nvGraphicFramePr>
        <p:xfrm>
          <a:off x="1657350" y="4813300"/>
          <a:ext cx="3670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70200" imgH="736560" progId="Equation.DSMT4">
                  <p:embed/>
                </p:oleObj>
              </mc:Choice>
              <mc:Fallback>
                <p:oleObj name="Equation" r:id="rId8" imgW="3670200" imgH="73656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4813300"/>
                        <a:ext cx="3670300" cy="736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19C96BE-0E2F-4A8C-A87C-85BAE177A034}"/>
              </a:ext>
            </a:extLst>
          </p:cNvPr>
          <p:cNvSpPr txBox="1">
            <a:spLocks/>
          </p:cNvSpPr>
          <p:nvPr/>
        </p:nvSpPr>
        <p:spPr>
          <a:xfrm>
            <a:off x="228600" y="4078069"/>
            <a:ext cx="1143000" cy="6463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C00000"/>
                </a:solidFill>
              </a:rPr>
              <a:t>vector</a:t>
            </a:r>
            <a:br>
              <a:rPr lang="en-US" sz="1800" i="1" dirty="0">
                <a:solidFill>
                  <a:srgbClr val="C00000"/>
                </a:solidFill>
              </a:rPr>
            </a:br>
            <a:r>
              <a:rPr lang="en-US" sz="1800" i="1" dirty="0">
                <a:solidFill>
                  <a:srgbClr val="C00000"/>
                </a:solidFill>
              </a:rPr>
              <a:t>velocity: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162AEE9-975B-40EB-ABAE-55D2928090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494994"/>
              </p:ext>
            </p:extLst>
          </p:nvPr>
        </p:nvGraphicFramePr>
        <p:xfrm>
          <a:off x="6102350" y="4851400"/>
          <a:ext cx="21463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45960" imgH="1054080" progId="Equation.DSMT4">
                  <p:embed/>
                </p:oleObj>
              </mc:Choice>
              <mc:Fallback>
                <p:oleObj name="Equation" r:id="rId10" imgW="2145960" imgH="105408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0" y="4851400"/>
                        <a:ext cx="2146300" cy="1054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6E0DAECB-A0DD-4B1E-9BE9-D514DDFDD9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202762"/>
              </p:ext>
            </p:extLst>
          </p:nvPr>
        </p:nvGraphicFramePr>
        <p:xfrm>
          <a:off x="2247900" y="6108700"/>
          <a:ext cx="1625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25400" imgH="419040" progId="Equation.DSMT4">
                  <p:embed/>
                </p:oleObj>
              </mc:Choice>
              <mc:Fallback>
                <p:oleObj name="Equation" r:id="rId12" imgW="1625400" imgH="41904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6108700"/>
                        <a:ext cx="1625600" cy="419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80D9ECA-D9A9-443A-BA17-C98539920EED}"/>
              </a:ext>
            </a:extLst>
          </p:cNvPr>
          <p:cNvSpPr txBox="1">
            <a:spLocks/>
          </p:cNvSpPr>
          <p:nvPr/>
        </p:nvSpPr>
        <p:spPr>
          <a:xfrm>
            <a:off x="234950" y="6171168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C00000"/>
                </a:solidFill>
              </a:rPr>
              <a:t>magnitude:</a:t>
            </a:r>
          </a:p>
        </p:txBody>
      </p:sp>
    </p:spTree>
    <p:extLst>
      <p:ext uri="{BB962C8B-B14F-4D97-AF65-F5344CB8AC3E}">
        <p14:creationId xmlns:p14="http://schemas.microsoft.com/office/powerpoint/2010/main" val="1232022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2880" algn="l"/>
            <a:r>
              <a:rPr lang="en-US" sz="2000" dirty="0"/>
              <a:t>Curvilinear Motion: Rectangular Components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1430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12.5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76200" y="762000"/>
            <a:ext cx="20574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Acceleration: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752600" y="762000"/>
            <a:ext cx="61722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dirty="0"/>
              <a:t>Acceleration has direction and magnitude.  Acceleration  points towards the inside of the path curve.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847850" y="1765300"/>
          <a:ext cx="3733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33560" imgH="736560" progId="Equation.DSMT4">
                  <p:embed/>
                </p:oleObj>
              </mc:Choice>
              <mc:Fallback>
                <p:oleObj name="Equation" r:id="rId2" imgW="3733560" imgH="73656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1765300"/>
                        <a:ext cx="3733800" cy="736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2"/>
          <p:cNvSpPr txBox="1">
            <a:spLocks/>
          </p:cNvSpPr>
          <p:nvPr/>
        </p:nvSpPr>
        <p:spPr>
          <a:xfrm>
            <a:off x="228600" y="1792069"/>
            <a:ext cx="1447800" cy="6463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C00000"/>
                </a:solidFill>
              </a:rPr>
              <a:t>vector</a:t>
            </a:r>
            <a:br>
              <a:rPr lang="en-US" sz="1800" i="1" dirty="0">
                <a:solidFill>
                  <a:srgbClr val="C00000"/>
                </a:solidFill>
              </a:rPr>
            </a:br>
            <a:r>
              <a:rPr lang="en-US" sz="1800" i="1" dirty="0">
                <a:solidFill>
                  <a:srgbClr val="C00000"/>
                </a:solidFill>
              </a:rPr>
              <a:t>acceleration: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184900" y="1879600"/>
          <a:ext cx="21590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8920" imgH="1054080" progId="Equation.DSMT4">
                  <p:embed/>
                </p:oleObj>
              </mc:Choice>
              <mc:Fallback>
                <p:oleObj name="Equation" r:id="rId4" imgW="2158920" imgH="105408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1879600"/>
                        <a:ext cx="2159000" cy="1054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2057400" y="3594100"/>
          <a:ext cx="1676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76160" imgH="419040" progId="Equation.DSMT4">
                  <p:embed/>
                </p:oleObj>
              </mc:Choice>
              <mc:Fallback>
                <p:oleObj name="Equation" r:id="rId6" imgW="1676160" imgH="41904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594100"/>
                        <a:ext cx="1676400" cy="419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ontent Placeholder 2"/>
          <p:cNvSpPr txBox="1">
            <a:spLocks/>
          </p:cNvSpPr>
          <p:nvPr/>
        </p:nvSpPr>
        <p:spPr>
          <a:xfrm>
            <a:off x="234950" y="35814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C00000"/>
                </a:solidFill>
              </a:rPr>
              <a:t>magnitude:</a:t>
            </a:r>
          </a:p>
        </p:txBody>
      </p:sp>
    </p:spTree>
    <p:extLst>
      <p:ext uri="{BB962C8B-B14F-4D97-AF65-F5344CB8AC3E}">
        <p14:creationId xmlns:p14="http://schemas.microsoft.com/office/powerpoint/2010/main" val="826591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82" name="Picture 26" descr="D:\Courses\ENGR220\HibbelerV12\Hibbeler_Dynamics_CH12_JPG\fig12_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" b="11514"/>
          <a:stretch/>
        </p:blipFill>
        <p:spPr bwMode="auto">
          <a:xfrm>
            <a:off x="3657600" y="3200400"/>
            <a:ext cx="5426310" cy="360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2880" algn="l"/>
            <a:r>
              <a:rPr lang="en-US" sz="2000" dirty="0"/>
              <a:t>Motion of a Projectile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1430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12.6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76200" y="3962400"/>
            <a:ext cx="14478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Horizontal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Motion: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2400" y="685800"/>
            <a:ext cx="87630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dirty="0"/>
              <a:t>Free-flight motion of a projectile using rectangular components.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895600" y="2209800"/>
          <a:ext cx="1993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93680" imgH="1015920" progId="Equation.DSMT4">
                  <p:embed/>
                </p:oleObj>
              </mc:Choice>
              <mc:Fallback>
                <p:oleObj name="Equation" r:id="rId3" imgW="1993680" imgH="101592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209800"/>
                        <a:ext cx="19939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524000" y="3962400"/>
          <a:ext cx="1498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98320" imgH="761760" progId="Equation.DSMT4">
                  <p:embed/>
                </p:oleObj>
              </mc:Choice>
              <mc:Fallback>
                <p:oleObj name="Equation" r:id="rId5" imgW="1498320" imgH="7617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962400"/>
                        <a:ext cx="1498600" cy="76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>
          <a:xfrm>
            <a:off x="76200" y="2209800"/>
            <a:ext cx="2590800" cy="762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Constant Acceleration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Equations: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76200" y="5105400"/>
            <a:ext cx="10668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Vertical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Motion: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/>
              <p:cNvSpPr txBox="1"/>
              <p:nvPr/>
            </p:nvSpPr>
            <p:spPr bwMode="auto">
              <a:xfrm>
                <a:off x="5638800" y="2209800"/>
                <a:ext cx="3276600" cy="609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>
                <a:normAutofit fontScale="32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=9.81</m:t>
                      </m:r>
                      <m:f>
                        <m:fPr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4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=32.2</m:t>
                      </m:r>
                      <m:f>
                        <m:fPr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4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ft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4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US" sz="4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8800" y="2209800"/>
                <a:ext cx="3276600" cy="609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ontent Placeholder 2"/>
          <p:cNvSpPr txBox="1">
            <a:spLocks/>
          </p:cNvSpPr>
          <p:nvPr/>
        </p:nvSpPr>
        <p:spPr>
          <a:xfrm>
            <a:off x="3124200" y="1383268"/>
            <a:ext cx="5943600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C00000"/>
                </a:solidFill>
              </a:rPr>
              <a:t>constant acceleration (no variation with altitude or elevation)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76200" y="1219200"/>
            <a:ext cx="29718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Assumptions for Analysis: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362200" y="1676400"/>
            <a:ext cx="6629400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r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C00000"/>
                </a:solidFill>
              </a:rPr>
              <a:t>no friction/damping from air (no forces act on particle during flight)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7200" y="3429000"/>
          <a:ext cx="1930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30320" imgH="330120" progId="Equation.DSMT4">
                  <p:embed/>
                </p:oleObj>
              </mc:Choice>
              <mc:Fallback>
                <p:oleObj name="Equation" r:id="rId9" imgW="1930320" imgH="33012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429000"/>
                        <a:ext cx="1930400" cy="330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Content Placeholder 2"/>
          <p:cNvSpPr txBox="1">
            <a:spLocks/>
          </p:cNvSpPr>
          <p:nvPr/>
        </p:nvSpPr>
        <p:spPr>
          <a:xfrm>
            <a:off x="152400" y="3048000"/>
            <a:ext cx="2514600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1800" dirty="0"/>
              <a:t>For projectile flight, use: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219200" y="4953000"/>
          <a:ext cx="2197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197080" imgH="1002960" progId="Equation.DSMT4">
                  <p:embed/>
                </p:oleObj>
              </mc:Choice>
              <mc:Fallback>
                <p:oleObj name="Equation" r:id="rId11" imgW="2197080" imgH="100296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953000"/>
                        <a:ext cx="2197100" cy="1003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9702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4" name="Picture 14" descr="D:\Courses\ENGR220\HibbelerV12\Hibbeler_Dynamics_CH12_JPG\fig12_24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" t="2" r="1" b="21814"/>
          <a:stretch/>
        </p:blipFill>
        <p:spPr bwMode="auto">
          <a:xfrm>
            <a:off x="6203636" y="4419600"/>
            <a:ext cx="279868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2880" algn="l"/>
            <a:r>
              <a:rPr lang="en-US" sz="2000" dirty="0"/>
              <a:t>Curvilinear Motion:  Normal and Tangential Components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1430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12.7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1676400" y="762000"/>
            <a:ext cx="7391400" cy="762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dirty="0"/>
              <a:t>Coordinate system has origin at a fixed point on the curve, and at the instant considered this origin happens to coincide with the location of the particle.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489700" y="2927350"/>
          <a:ext cx="2247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47840" imgH="406080" progId="Equation.DSMT4">
                  <p:embed/>
                </p:oleObj>
              </mc:Choice>
              <mc:Fallback>
                <p:oleObj name="Equation" r:id="rId3" imgW="2247840" imgH="4060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2927350"/>
                        <a:ext cx="22479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ontent Placeholder 2"/>
          <p:cNvSpPr txBox="1">
            <a:spLocks/>
          </p:cNvSpPr>
          <p:nvPr/>
        </p:nvSpPr>
        <p:spPr>
          <a:xfrm>
            <a:off x="76200" y="762000"/>
            <a:ext cx="11430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Planar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Motion: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496050" y="3397250"/>
          <a:ext cx="2247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47840" imgH="368280" progId="Equation.DSMT4">
                  <p:embed/>
                </p:oleObj>
              </mc:Choice>
              <mc:Fallback>
                <p:oleObj name="Equation" r:id="rId5" imgW="2247840" imgH="36828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3397250"/>
                        <a:ext cx="2247900" cy="368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2"/>
          <p:cNvSpPr txBox="1">
            <a:spLocks/>
          </p:cNvSpPr>
          <p:nvPr/>
        </p:nvSpPr>
        <p:spPr>
          <a:xfrm>
            <a:off x="5181600" y="2895600"/>
            <a:ext cx="12954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Velocity:</a:t>
            </a:r>
          </a:p>
        </p:txBody>
      </p:sp>
      <p:pic>
        <p:nvPicPr>
          <p:cNvPr id="20492" name="Picture 12" descr="D:\Courses\ENGR220\HibbelerV12\Hibbeler_Dynamics_CH12_JPG\fig12_24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61"/>
          <a:stretch/>
        </p:blipFill>
        <p:spPr bwMode="auto">
          <a:xfrm>
            <a:off x="152400" y="4335395"/>
            <a:ext cx="3124200" cy="237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3" name="Picture 13" descr="D:\Courses\ENGR220\HibbelerV12\Hibbeler_Dynamics_CH12_JPG\fig12_24b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29"/>
          <a:stretch/>
        </p:blipFill>
        <p:spPr bwMode="auto">
          <a:xfrm>
            <a:off x="3352800" y="4225810"/>
            <a:ext cx="3124200" cy="247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76200" y="1828800"/>
            <a:ext cx="12954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Position: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76200" y="2590800"/>
            <a:ext cx="42672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dirty="0"/>
              <a:t>The </a:t>
            </a:r>
            <a:r>
              <a:rPr lang="en-US" sz="1800" i="1" dirty="0">
                <a:solidFill>
                  <a:srgbClr val="C00000"/>
                </a:solidFill>
              </a:rPr>
              <a:t>tangential direction, t </a:t>
            </a:r>
            <a:r>
              <a:rPr lang="en-US" sz="1800" dirty="0"/>
              <a:t>is tangent to the path and points in the direction of motion.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76200" y="3276600"/>
            <a:ext cx="4267200" cy="914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dirty="0"/>
              <a:t>The </a:t>
            </a:r>
            <a:r>
              <a:rPr lang="en-US" sz="1800" i="1" dirty="0">
                <a:solidFill>
                  <a:srgbClr val="C00000"/>
                </a:solidFill>
              </a:rPr>
              <a:t>normal direction, n </a:t>
            </a:r>
            <a:r>
              <a:rPr lang="en-US" sz="1800" dirty="0"/>
              <a:t>is perpendicular to the tangential direction and points to the instantaneous center of curvature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0’</a:t>
            </a:r>
            <a:r>
              <a:rPr lang="en-US" sz="1800" dirty="0"/>
              <a:t>.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828800" y="1828800"/>
          <a:ext cx="2717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17640" imgH="609480" progId="Equation.DSMT4">
                  <p:embed/>
                </p:oleObj>
              </mc:Choice>
              <mc:Fallback>
                <p:oleObj name="Equation" r:id="rId9" imgW="2717640" imgH="609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828800"/>
                        <a:ext cx="27178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1635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 descr="D:\Courses\ENGR220\HibbelerV12\Hibbeler_Dynamics_CH12_JPG\fig12_24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44"/>
          <a:stretch/>
        </p:blipFill>
        <p:spPr bwMode="auto">
          <a:xfrm>
            <a:off x="4648200" y="3143486"/>
            <a:ext cx="4343400" cy="356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D:\Courses\ENGR220\HibbelerV12\Hibbeler_Dynamics_CH12_JPG\fig12_24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6" b="22664"/>
          <a:stretch/>
        </p:blipFill>
        <p:spPr bwMode="auto">
          <a:xfrm>
            <a:off x="6750324" y="914400"/>
            <a:ext cx="237462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2880" algn="l"/>
            <a:r>
              <a:rPr lang="en-US" sz="2000" dirty="0"/>
              <a:t>Curvilinear Motion:  Normal and Tangential Components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1430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12.7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74700" y="3994150"/>
          <a:ext cx="3048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7760" imgH="406080" progId="Equation.DSMT4">
                  <p:embed/>
                </p:oleObj>
              </mc:Choice>
              <mc:Fallback>
                <p:oleObj name="Equation" r:id="rId4" imgW="3047760" imgH="4060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3994150"/>
                        <a:ext cx="30480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ontent Placeholder 2"/>
          <p:cNvSpPr txBox="1">
            <a:spLocks/>
          </p:cNvSpPr>
          <p:nvPr/>
        </p:nvSpPr>
        <p:spPr>
          <a:xfrm>
            <a:off x="76200" y="762000"/>
            <a:ext cx="15240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Acceleration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Analysis: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495800" y="914400"/>
          <a:ext cx="2781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81000" imgH="304560" progId="Equation.DSMT4">
                  <p:embed/>
                </p:oleObj>
              </mc:Choice>
              <mc:Fallback>
                <p:oleObj name="Equation" r:id="rId6" imgW="2781000" imgH="30456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914400"/>
                        <a:ext cx="27813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>
          <a:xfrm>
            <a:off x="1752600" y="762000"/>
            <a:ext cx="25146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dirty="0"/>
              <a:t>Acceleration is time rate</a:t>
            </a:r>
            <a:br>
              <a:rPr lang="en-US" sz="1800" dirty="0"/>
            </a:br>
            <a:r>
              <a:rPr lang="en-US" sz="1800" dirty="0"/>
              <a:t>of change of velocity: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33400" y="1828800"/>
          <a:ext cx="3695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95400" imgH="355320" progId="Equation.DSMT4">
                  <p:embed/>
                </p:oleObj>
              </mc:Choice>
              <mc:Fallback>
                <p:oleObj name="Equation" r:id="rId8" imgW="3695400" imgH="35532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36957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85850" y="4533900"/>
          <a:ext cx="22352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34880" imgH="1193760" progId="Equation.DSMT4">
                  <p:embed/>
                </p:oleObj>
              </mc:Choice>
              <mc:Fallback>
                <p:oleObj name="Equation" r:id="rId10" imgW="2234880" imgH="11937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4533900"/>
                        <a:ext cx="2235200" cy="1193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ontent Placeholder 2"/>
          <p:cNvSpPr txBox="1">
            <a:spLocks/>
          </p:cNvSpPr>
          <p:nvPr/>
        </p:nvSpPr>
        <p:spPr>
          <a:xfrm>
            <a:off x="76200" y="3276600"/>
            <a:ext cx="17526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Acceleration:</a:t>
            </a:r>
          </a:p>
        </p:txBody>
      </p:sp>
      <p:pic>
        <p:nvPicPr>
          <p:cNvPr id="21515" name="Picture 11" descr="D:\Courses\ENGR220\HibbelerV12\Hibbeler_Dynamics_CH12_JPG\fig12_24e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90"/>
          <a:stretch/>
        </p:blipFill>
        <p:spPr bwMode="auto">
          <a:xfrm>
            <a:off x="4724400" y="1600200"/>
            <a:ext cx="177043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33400" y="2362200"/>
          <a:ext cx="2654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654280" imgH="660240" progId="Equation.DSMT4">
                  <p:embed/>
                </p:oleObj>
              </mc:Choice>
              <mc:Fallback>
                <p:oleObj name="Equation" r:id="rId13" imgW="2654280" imgH="66024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62200"/>
                        <a:ext cx="2654300" cy="660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2273300" y="5962650"/>
          <a:ext cx="1244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44520" imgH="380880" progId="Equation.DSMT4">
                  <p:embed/>
                </p:oleObj>
              </mc:Choice>
              <mc:Fallback>
                <p:oleObj name="Equation" r:id="rId15" imgW="1244520" imgH="380880" progId="Equation.DSMT4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5962650"/>
                        <a:ext cx="1244600" cy="381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Content Placeholder 2"/>
          <p:cNvSpPr txBox="1">
            <a:spLocks/>
          </p:cNvSpPr>
          <p:nvPr/>
        </p:nvSpPr>
        <p:spPr>
          <a:xfrm>
            <a:off x="914400" y="59436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C00000"/>
                </a:solidFill>
              </a:rPr>
              <a:t>magnitude:</a:t>
            </a:r>
          </a:p>
        </p:txBody>
      </p:sp>
    </p:spTree>
    <p:extLst>
      <p:ext uri="{BB962C8B-B14F-4D97-AF65-F5344CB8AC3E}">
        <p14:creationId xmlns:p14="http://schemas.microsoft.com/office/powerpoint/2010/main" val="787749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D:\Courses\ENGR220\HibbelerV12\Hibbeler_Dynamics_CH12_JPG\fig12_30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0765"/>
          <a:stretch/>
        </p:blipFill>
        <p:spPr bwMode="auto">
          <a:xfrm>
            <a:off x="4419600" y="681443"/>
            <a:ext cx="4633114" cy="292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2880" algn="l"/>
            <a:r>
              <a:rPr lang="en-US" sz="2000" dirty="0"/>
              <a:t>Curvilinear Motion:  Cylindrical Components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1430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12.8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76200" y="762000"/>
            <a:ext cx="31242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Polar Coordinates: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609600" y="5562600"/>
            <a:ext cx="2209800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C00000"/>
                </a:solidFill>
              </a:rPr>
              <a:t>velocity magnitude: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981200" y="1905000"/>
          <a:ext cx="685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85800" imgH="304560" progId="Equation.DSMT4">
                  <p:embed/>
                </p:oleObj>
              </mc:Choice>
              <mc:Fallback>
                <p:oleObj name="Equation" r:id="rId3" imgW="685800" imgH="30456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05000"/>
                        <a:ext cx="6858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2"/>
          <p:cNvSpPr txBox="1">
            <a:spLocks/>
          </p:cNvSpPr>
          <p:nvPr/>
        </p:nvSpPr>
        <p:spPr>
          <a:xfrm>
            <a:off x="76200" y="1676400"/>
            <a:ext cx="12954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Position: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432050" y="838200"/>
          <a:ext cx="2781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81000" imgH="609480" progId="Equation.DSMT4">
                  <p:embed/>
                </p:oleObj>
              </mc:Choice>
              <mc:Fallback>
                <p:oleObj name="Equation" r:id="rId5" imgW="2781000" imgH="6094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838200"/>
                        <a:ext cx="27813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>
          <a:xfrm>
            <a:off x="76200" y="2438400"/>
            <a:ext cx="12954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Velocity: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52600" y="2743200"/>
          <a:ext cx="1562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62040" imgH="304560" progId="Equation.DSMT4">
                  <p:embed/>
                </p:oleObj>
              </mc:Choice>
              <mc:Fallback>
                <p:oleObj name="Equation" r:id="rId7" imgW="1562040" imgH="3045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743200"/>
                        <a:ext cx="15621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81000" y="3810000"/>
          <a:ext cx="3187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187440" imgH="406080" progId="Equation.DSMT4">
                  <p:embed/>
                </p:oleObj>
              </mc:Choice>
              <mc:Fallback>
                <p:oleObj name="Equation" r:id="rId9" imgW="3187440" imgH="4060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810000"/>
                        <a:ext cx="31877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62000" y="4419600"/>
          <a:ext cx="2184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184120" imgH="761760" progId="Equation.DSMT4">
                  <p:embed/>
                </p:oleObj>
              </mc:Choice>
              <mc:Fallback>
                <p:oleObj name="Equation" r:id="rId11" imgW="2184120" imgH="7617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19600"/>
                        <a:ext cx="2184400" cy="76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76300" y="5943600"/>
          <a:ext cx="1676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76160" imgH="419040" progId="Equation.DSMT4">
                  <p:embed/>
                </p:oleObj>
              </mc:Choice>
              <mc:Fallback>
                <p:oleObj name="Equation" r:id="rId13" imgW="1676160" imgH="41904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0" y="5943600"/>
                        <a:ext cx="1676400" cy="419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79" name="Picture 27" descr="D:\Courses\ENGR220\HibbelerV12\Hibbeler_Dynamics_CH12_JPG\fig12_30c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69"/>
          <a:stretch/>
        </p:blipFill>
        <p:spPr bwMode="auto">
          <a:xfrm>
            <a:off x="4572000" y="3566397"/>
            <a:ext cx="4390851" cy="321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09600" y="3200400"/>
          <a:ext cx="3175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174840" imgH="342720" progId="Equation.DSMT4">
                  <p:embed/>
                </p:oleObj>
              </mc:Choice>
              <mc:Fallback>
                <p:oleObj name="Equation" r:id="rId16" imgW="3174840" imgH="34272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00400"/>
                        <a:ext cx="3175000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8272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8" name="Picture 16" descr="D:\Courses\ENGR220\HibbelerV12\Hibbeler_Dynamics_CH12_JPG\fig12_30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2" b="32844"/>
          <a:stretch/>
        </p:blipFill>
        <p:spPr bwMode="auto">
          <a:xfrm>
            <a:off x="3581400" y="2767394"/>
            <a:ext cx="5461108" cy="408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2880" algn="l"/>
            <a:r>
              <a:rPr lang="en-US" sz="2000" dirty="0"/>
              <a:t>Curvilinear Motion:  Cylindrical Components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1430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12.8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76200" y="762000"/>
            <a:ext cx="31242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Polar Coordinates: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432050" y="838200"/>
          <a:ext cx="2781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81000" imgH="609480" progId="Equation.DSMT4">
                  <p:embed/>
                </p:oleObj>
              </mc:Choice>
              <mc:Fallback>
                <p:oleObj name="Equation" r:id="rId3" imgW="2781000" imgH="60948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838200"/>
                        <a:ext cx="27813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2"/>
          <p:cNvSpPr txBox="1">
            <a:spLocks/>
          </p:cNvSpPr>
          <p:nvPr/>
        </p:nvSpPr>
        <p:spPr>
          <a:xfrm>
            <a:off x="381000" y="5486400"/>
            <a:ext cx="2628900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C00000"/>
                </a:solidFill>
              </a:rPr>
              <a:t>Acceleration magnitude: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52400" y="1676400"/>
            <a:ext cx="16764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Acceleration: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2057400" y="1524000"/>
          <a:ext cx="3657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657600" imgH="939600" progId="Equation.DSMT4">
                  <p:embed/>
                </p:oleObj>
              </mc:Choice>
              <mc:Fallback>
                <p:oleObj name="Equation" r:id="rId5" imgW="3657600" imgH="93960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524000"/>
                        <a:ext cx="3657600" cy="939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57200" y="3479800"/>
          <a:ext cx="2895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895480" imgH="406080" progId="Equation.DSMT4">
                  <p:embed/>
                </p:oleObj>
              </mc:Choice>
              <mc:Fallback>
                <p:oleObj name="Equation" r:id="rId7" imgW="2895480" imgH="406080" progId="Equation.DSMT4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479800"/>
                        <a:ext cx="28956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539750" y="4140200"/>
          <a:ext cx="27813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81000" imgH="812520" progId="Equation.DSMT4">
                  <p:embed/>
                </p:oleObj>
              </mc:Choice>
              <mc:Fallback>
                <p:oleObj name="Equation" r:id="rId9" imgW="2781000" imgH="81252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140200"/>
                        <a:ext cx="2781300" cy="812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381000" y="6019800"/>
          <a:ext cx="2819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819160" imgH="419040" progId="Equation.DSMT4">
                  <p:embed/>
                </p:oleObj>
              </mc:Choice>
              <mc:Fallback>
                <p:oleObj name="Equation" r:id="rId11" imgW="2819160" imgH="41904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019800"/>
                        <a:ext cx="2819400" cy="419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219200" y="2590800"/>
          <a:ext cx="6019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019560" imgH="355320" progId="Equation.DSMT4">
                  <p:embed/>
                </p:oleObj>
              </mc:Choice>
              <mc:Fallback>
                <p:oleObj name="Equation" r:id="rId13" imgW="6019560" imgH="35532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90800"/>
                        <a:ext cx="60198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87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8" name="Picture 10" descr="D:\Courses\ENGR220\HibbelerV12\Hibbeler_Dynamics_CH12_JPG\fig12_37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2"/>
          <a:stretch/>
        </p:blipFill>
        <p:spPr bwMode="auto">
          <a:xfrm>
            <a:off x="4061583" y="2286001"/>
            <a:ext cx="2872617" cy="411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2880" algn="l"/>
            <a:r>
              <a:rPr lang="en-US" sz="2000" dirty="0"/>
              <a:t>Absolute Dependent Motion Analysis of Two Particles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848600" y="0"/>
            <a:ext cx="12954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12.9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241300" y="1524000"/>
            <a:ext cx="13716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Example 1: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33400" y="914400"/>
            <a:ext cx="7772400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C00000"/>
                </a:solidFill>
              </a:rPr>
              <a:t>The motion of one particle depends directly on the motion of another particle.</a:t>
            </a:r>
          </a:p>
        </p:txBody>
      </p:sp>
      <p:pic>
        <p:nvPicPr>
          <p:cNvPr id="27652" name="Picture 4" descr="D:\Courses\ENGR220\HibbelerV12\Hibbeler_Dynamics_CH12_JPG\fig12_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94"/>
          <a:stretch/>
        </p:blipFill>
        <p:spPr bwMode="auto">
          <a:xfrm>
            <a:off x="241300" y="2362200"/>
            <a:ext cx="336286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09600" y="4648200"/>
          <a:ext cx="1562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62040" imgH="304560" progId="Equation.DSMT4">
                  <p:embed/>
                </p:oleObj>
              </mc:Choice>
              <mc:Fallback>
                <p:oleObj name="Equation" r:id="rId4" imgW="1562040" imgH="3045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648200"/>
                        <a:ext cx="15621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09600" y="5105400"/>
          <a:ext cx="2438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38280" imgH="304560" progId="Equation.DSMT4">
                  <p:embed/>
                </p:oleObj>
              </mc:Choice>
              <mc:Fallback>
                <p:oleObj name="Equation" r:id="rId6" imgW="2438280" imgH="3045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05400"/>
                        <a:ext cx="24384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09600" y="5562600"/>
          <a:ext cx="2514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14600" imgH="304560" progId="Equation.DSMT4">
                  <p:embed/>
                </p:oleObj>
              </mc:Choice>
              <mc:Fallback>
                <p:oleObj name="Equation" r:id="rId8" imgW="2514600" imgH="3045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562600"/>
                        <a:ext cx="25146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ntent Placeholder 2"/>
          <p:cNvSpPr txBox="1">
            <a:spLocks/>
          </p:cNvSpPr>
          <p:nvPr/>
        </p:nvSpPr>
        <p:spPr>
          <a:xfrm>
            <a:off x="4038600" y="1524000"/>
            <a:ext cx="13716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Example 2: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718300" y="3124200"/>
          <a:ext cx="1422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22360" imgH="304560" progId="Equation.DSMT4">
                  <p:embed/>
                </p:oleObj>
              </mc:Choice>
              <mc:Fallback>
                <p:oleObj name="Equation" r:id="rId10" imgW="1422360" imgH="30456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300" y="3124200"/>
                        <a:ext cx="14224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184900" y="3581400"/>
          <a:ext cx="2692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92080" imgH="304560" progId="Equation.DSMT4">
                  <p:embed/>
                </p:oleObj>
              </mc:Choice>
              <mc:Fallback>
                <p:oleObj name="Equation" r:id="rId12" imgW="2692080" imgH="30456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3581400"/>
                        <a:ext cx="26924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146800" y="4038600"/>
          <a:ext cx="2768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768400" imgH="304560" progId="Equation.DSMT4">
                  <p:embed/>
                </p:oleObj>
              </mc:Choice>
              <mc:Fallback>
                <p:oleObj name="Equation" r:id="rId14" imgW="2768400" imgH="30456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4038600"/>
                        <a:ext cx="27686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0043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2880" algn="l"/>
            <a:r>
              <a:rPr lang="en-US" sz="2000" dirty="0"/>
              <a:t>Relative-Motion of Two particles Using Translating Axes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772400" y="0"/>
            <a:ext cx="13716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12.10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152400" y="2057400"/>
            <a:ext cx="16002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Position: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057400" y="2209800"/>
          <a:ext cx="1244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44520" imgH="342720" progId="Equation.DSMT4">
                  <p:embed/>
                </p:oleObj>
              </mc:Choice>
              <mc:Fallback>
                <p:oleObj name="Equation" r:id="rId2" imgW="1244520" imgH="34272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09800"/>
                        <a:ext cx="1244600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4191000"/>
            <a:ext cx="16002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Acceleration: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3124200"/>
            <a:ext cx="16002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Velocity: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981200" y="3276600"/>
          <a:ext cx="1422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2360" imgH="342720" progId="Equation.DSMT4">
                  <p:embed/>
                </p:oleObj>
              </mc:Choice>
              <mc:Fallback>
                <p:oleObj name="Equation" r:id="rId4" imgW="1422360" imgH="34272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276600"/>
                        <a:ext cx="1422400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81200" y="4343400"/>
          <a:ext cx="1358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58640" imgH="342720" progId="Equation.DSMT4">
                  <p:embed/>
                </p:oleObj>
              </mc:Choice>
              <mc:Fallback>
                <p:oleObj name="Equation" r:id="rId6" imgW="1358640" imgH="34272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343400"/>
                        <a:ext cx="1358900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533400" y="914400"/>
            <a:ext cx="7315200" cy="3693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C00000"/>
                </a:solidFill>
              </a:rPr>
              <a:t>Translating frame of reference is attached to and moves with particle A.</a:t>
            </a:r>
          </a:p>
        </p:txBody>
      </p:sp>
      <p:pic>
        <p:nvPicPr>
          <p:cNvPr id="26630" name="Picture 6" descr="D:\Courses\ENGR220\HibbelerV12\Hibbeler_Dynamics_CH12_JPG\fig12_4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9"/>
          <a:stretch/>
        </p:blipFill>
        <p:spPr bwMode="auto">
          <a:xfrm>
            <a:off x="3886200" y="1981200"/>
            <a:ext cx="4947760" cy="445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296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2880" algn="l"/>
            <a:r>
              <a:rPr lang="en-US" sz="20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143000"/>
            <a:ext cx="1524000" cy="400110"/>
          </a:xfrm>
          <a:solidFill>
            <a:schemeClr val="bg1"/>
          </a:solidFill>
        </p:spPr>
        <p:txBody>
          <a:bodyPr wrap="square" anchor="ctr" anchorCtr="0">
            <a:spAutoFit/>
          </a:bodyPr>
          <a:lstStyle/>
          <a:p>
            <a:pPr marL="0" indent="0" algn="ctr">
              <a:buNone/>
            </a:pPr>
            <a:r>
              <a:rPr lang="en-US" sz="2000" b="1" dirty="0"/>
              <a:t>MECHANICS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1430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dirty="0"/>
              <a:t>12.1</a:t>
            </a:r>
            <a:endParaRPr lang="en-US" sz="4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2438400"/>
            <a:ext cx="2362200" cy="381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1800" dirty="0"/>
              <a:t>(objects in equilibrium)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733800" y="2057400"/>
            <a:ext cx="1371600" cy="40011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b="1" dirty="0"/>
              <a:t>DYNAMICS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14400" y="2038290"/>
            <a:ext cx="1066800" cy="40011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b="1" dirty="0"/>
              <a:t>STATICS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590800" y="3581400"/>
            <a:ext cx="1524000" cy="40011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b="1" dirty="0"/>
              <a:t>KINEMATICS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553200" y="3562290"/>
            <a:ext cx="1143000" cy="40011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000" b="1" dirty="0"/>
              <a:t>KINETICS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429000" y="2438400"/>
            <a:ext cx="1981200" cy="381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1800" dirty="0"/>
              <a:t>(objects in motion)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828800" y="3962400"/>
            <a:ext cx="3048000" cy="381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1800" dirty="0"/>
              <a:t>(geometric aspects of motion)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334000" y="3962400"/>
            <a:ext cx="3429000" cy="381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1800" dirty="0"/>
              <a:t>(analysis of forces causing motion)</a:t>
            </a:r>
          </a:p>
        </p:txBody>
      </p:sp>
      <p:cxnSp>
        <p:nvCxnSpPr>
          <p:cNvPr id="7" name="Straight Connector 6"/>
          <p:cNvCxnSpPr>
            <a:stCxn id="3" idx="2"/>
            <a:endCxn id="12" idx="0"/>
          </p:cNvCxnSpPr>
          <p:nvPr/>
        </p:nvCxnSpPr>
        <p:spPr>
          <a:xfrm flipH="1">
            <a:off x="1447800" y="1543110"/>
            <a:ext cx="1371600" cy="49518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0"/>
            <a:endCxn id="3" idx="2"/>
          </p:cNvCxnSpPr>
          <p:nvPr/>
        </p:nvCxnSpPr>
        <p:spPr>
          <a:xfrm flipH="1" flipV="1">
            <a:off x="2819400" y="1543110"/>
            <a:ext cx="1600200" cy="51429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4" idx="0"/>
            <a:endCxn id="15" idx="2"/>
          </p:cNvCxnSpPr>
          <p:nvPr/>
        </p:nvCxnSpPr>
        <p:spPr>
          <a:xfrm flipH="1" flipV="1">
            <a:off x="4419600" y="2819400"/>
            <a:ext cx="2705100" cy="74289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  <a:stCxn id="15" idx="2"/>
          </p:cNvCxnSpPr>
          <p:nvPr/>
        </p:nvCxnSpPr>
        <p:spPr>
          <a:xfrm flipH="1">
            <a:off x="3505200" y="2819400"/>
            <a:ext cx="914400" cy="57150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EB4C50E7-461E-4972-9F02-5D48B7E32276}"/>
              </a:ext>
            </a:extLst>
          </p:cNvPr>
          <p:cNvSpPr/>
          <p:nvPr/>
        </p:nvSpPr>
        <p:spPr>
          <a:xfrm>
            <a:off x="1600200" y="3429000"/>
            <a:ext cx="3505200" cy="1371599"/>
          </a:xfrm>
          <a:prstGeom prst="ellipse">
            <a:avLst/>
          </a:prstGeom>
          <a:noFill/>
          <a:ln>
            <a:solidFill>
              <a:srgbClr val="C0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891188E-CCD6-460D-A53C-1FBF3C7B1232}"/>
              </a:ext>
            </a:extLst>
          </p:cNvPr>
          <p:cNvSpPr txBox="1">
            <a:spLocks/>
          </p:cNvSpPr>
          <p:nvPr/>
        </p:nvSpPr>
        <p:spPr>
          <a:xfrm>
            <a:off x="723900" y="5250797"/>
            <a:ext cx="5257800" cy="533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dirty="0"/>
              <a:t>Chapter 12	Kinematics of a Particle  </a:t>
            </a:r>
          </a:p>
        </p:txBody>
      </p:sp>
    </p:spTree>
    <p:extLst>
      <p:ext uri="{BB962C8B-B14F-4D97-AF65-F5344CB8AC3E}">
        <p14:creationId xmlns:p14="http://schemas.microsoft.com/office/powerpoint/2010/main" val="255228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2880" algn="l"/>
            <a:r>
              <a:rPr lang="en-US" sz="2000" dirty="0"/>
              <a:t>Rectilinear Kinematics: Continuous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2667000" cy="68580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Velocity: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1430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12.2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1219200" y="685800"/>
            <a:ext cx="63246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dirty="0"/>
              <a:t>Change in position.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Object 28"/>
              <p:cNvSpPr txBox="1"/>
              <p:nvPr/>
            </p:nvSpPr>
            <p:spPr bwMode="auto">
              <a:xfrm>
                <a:off x="5372100" y="1143000"/>
                <a:ext cx="2139950" cy="1397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borderBox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EQ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12−1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2100" y="1143000"/>
                <a:ext cx="2139950" cy="1397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ontent Placeholder 2"/>
          <p:cNvSpPr txBox="1">
            <a:spLocks/>
          </p:cNvSpPr>
          <p:nvPr/>
        </p:nvSpPr>
        <p:spPr>
          <a:xfrm>
            <a:off x="1744317" y="1464363"/>
            <a:ext cx="2857500" cy="6463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/>
              <a:t>instantaneous velocity is the time derivative of position</a:t>
            </a: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48039" y="2283262"/>
            <a:ext cx="26670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Acceleration: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1724439" y="2283262"/>
            <a:ext cx="63246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dirty="0"/>
              <a:t>Change in velocity.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Object 50"/>
              <p:cNvSpPr txBox="1"/>
              <p:nvPr/>
            </p:nvSpPr>
            <p:spPr bwMode="auto">
              <a:xfrm>
                <a:off x="5372100" y="2782860"/>
                <a:ext cx="2349500" cy="1397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e>
                      </m:borderBox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EQ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12−2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1" name="Object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2100" y="2782860"/>
                <a:ext cx="2349500" cy="1397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Content Placeholder 2"/>
          <p:cNvSpPr txBox="1">
            <a:spLocks/>
          </p:cNvSpPr>
          <p:nvPr/>
        </p:nvSpPr>
        <p:spPr>
          <a:xfrm>
            <a:off x="1668117" y="3158195"/>
            <a:ext cx="2933700" cy="6463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/>
              <a:t>instantaneous acceleration is the time derivative of velocity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87979C0F-D45C-4832-BBC5-D56C6F033D08}"/>
              </a:ext>
            </a:extLst>
          </p:cNvPr>
          <p:cNvSpPr txBox="1">
            <a:spLocks/>
          </p:cNvSpPr>
          <p:nvPr/>
        </p:nvSpPr>
        <p:spPr>
          <a:xfrm>
            <a:off x="84482" y="4179860"/>
            <a:ext cx="7154518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Relationship between position, velocity, and acceleration: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5D1676A-6D63-41C2-8008-A1C57926508D}"/>
              </a:ext>
            </a:extLst>
          </p:cNvPr>
          <p:cNvSpPr txBox="1">
            <a:spLocks/>
          </p:cNvSpPr>
          <p:nvPr/>
        </p:nvSpPr>
        <p:spPr>
          <a:xfrm>
            <a:off x="1724439" y="4704858"/>
            <a:ext cx="63246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/>
              <a:t>With no time dependance</a:t>
            </a: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0E2CDB90-11EA-4B16-AD83-6F34F88A93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619770"/>
              </p:ext>
            </p:extLst>
          </p:nvPr>
        </p:nvGraphicFramePr>
        <p:xfrm>
          <a:off x="5029200" y="4781058"/>
          <a:ext cx="3606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06480" imgH="609480" progId="Equation.DSMT4">
                  <p:embed/>
                </p:oleObj>
              </mc:Choice>
              <mc:Fallback>
                <p:oleObj name="Equation" r:id="rId4" imgW="3606480" imgH="609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781058"/>
                        <a:ext cx="36068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7305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2880" algn="l"/>
            <a:r>
              <a:rPr lang="en-US" sz="2000" dirty="0"/>
              <a:t>Rectilinear Kinematics: Continuous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4724400" cy="68580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</a:rPr>
              <a:t>Special Case:  Constant Acceleration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1430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12.2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986889"/>
              </p:ext>
            </p:extLst>
          </p:nvPr>
        </p:nvGraphicFramePr>
        <p:xfrm>
          <a:off x="4267200" y="914400"/>
          <a:ext cx="571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1320" imgH="304560" progId="Equation.DSMT4">
                  <p:embed/>
                </p:oleObj>
              </mc:Choice>
              <mc:Fallback>
                <p:oleObj name="Equation" r:id="rId2" imgW="5713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67200" y="914400"/>
                        <a:ext cx="5715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806184"/>
              </p:ext>
            </p:extLst>
          </p:nvPr>
        </p:nvGraphicFramePr>
        <p:xfrm>
          <a:off x="3778250" y="1892300"/>
          <a:ext cx="47752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75040" imgH="1155600" progId="Equation.DSMT4">
                  <p:embed/>
                </p:oleObj>
              </mc:Choice>
              <mc:Fallback>
                <p:oleObj name="Equation" r:id="rId4" imgW="4775040" imgH="11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1892300"/>
                        <a:ext cx="4775200" cy="1155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76200" y="1676400"/>
            <a:ext cx="35814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Velocity as a Function of Time: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6200" y="3276600"/>
            <a:ext cx="35814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Position as a 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Function of Time: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475899"/>
              </p:ext>
            </p:extLst>
          </p:nvPr>
        </p:nvGraphicFramePr>
        <p:xfrm>
          <a:off x="2863850" y="3429000"/>
          <a:ext cx="58801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879880" imgH="1155600" progId="Equation.DSMT4">
                  <p:embed/>
                </p:oleObj>
              </mc:Choice>
              <mc:Fallback>
                <p:oleObj name="Equation" r:id="rId6" imgW="5879880" imgH="11556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3429000"/>
                        <a:ext cx="5880100" cy="1155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2"/>
          <p:cNvSpPr txBox="1">
            <a:spLocks/>
          </p:cNvSpPr>
          <p:nvPr/>
        </p:nvSpPr>
        <p:spPr>
          <a:xfrm>
            <a:off x="76200" y="4953000"/>
            <a:ext cx="35814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Velocity as a </a:t>
            </a:r>
            <a:br>
              <a:rPr lang="en-US" sz="2000" b="1" dirty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</a:rPr>
              <a:t>Function of Position: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625152"/>
              </p:ext>
            </p:extLst>
          </p:nvPr>
        </p:nvGraphicFramePr>
        <p:xfrm>
          <a:off x="2997200" y="5029200"/>
          <a:ext cx="55753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574960" imgH="1155600" progId="Equation.DSMT4">
                  <p:embed/>
                </p:oleObj>
              </mc:Choice>
              <mc:Fallback>
                <p:oleObj name="Equation" r:id="rId8" imgW="5574960" imgH="1155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5029200"/>
                        <a:ext cx="5575300" cy="1155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3880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2880" algn="l"/>
            <a:r>
              <a:rPr lang="en-US" sz="2000" dirty="0"/>
              <a:t>Rectilinear Kinematics: Erratic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4" y="838200"/>
            <a:ext cx="3933826" cy="190500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In many cases the position, velocity, and acceleration of a particle cannot be described by a continuous mathematical function along its entire path.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1430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12.3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1676400" y="3962400"/>
          <a:ext cx="20447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44440" imgH="1562040" progId="Equation.DSMT4">
                  <p:embed/>
                </p:oleObj>
              </mc:Choice>
              <mc:Fallback>
                <p:oleObj name="Equation" r:id="rId2" imgW="2044440" imgH="156204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962400"/>
                        <a:ext cx="2044700" cy="1562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1219200" y="2895600"/>
            <a:ext cx="27432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The s-t and v-t graphs:</a:t>
            </a:r>
          </a:p>
        </p:txBody>
      </p:sp>
      <p:pic>
        <p:nvPicPr>
          <p:cNvPr id="6160" name="Picture 16" descr="D:\Courses\ENGR220\HibbelerV12\Hibbeler_Dynamics_CH12_JPG\fig12_07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73"/>
          <a:stretch/>
        </p:blipFill>
        <p:spPr bwMode="auto">
          <a:xfrm>
            <a:off x="4813824" y="762000"/>
            <a:ext cx="322967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D:\Courses\ENGR220\HibbelerV12\Hibbeler_Dynamics_CH12_JPG\fig12_07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" b="18865"/>
          <a:stretch/>
        </p:blipFill>
        <p:spPr bwMode="auto">
          <a:xfrm>
            <a:off x="4800600" y="3743325"/>
            <a:ext cx="3276600" cy="290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17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2880" algn="l"/>
            <a:r>
              <a:rPr lang="en-US" sz="2000" dirty="0"/>
              <a:t>Rectilinear Kinematics: Erratic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4" y="838200"/>
            <a:ext cx="3933826" cy="190500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In many cases the position, velocity, and acceleration of a particle cannot be described by a continuous mathematical function along its entire path.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1430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12.3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1447800" y="3962400"/>
          <a:ext cx="25019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01640" imgH="1562040" progId="Equation.DSMT4">
                  <p:embed/>
                </p:oleObj>
              </mc:Choice>
              <mc:Fallback>
                <p:oleObj name="Equation" r:id="rId2" imgW="2501640" imgH="156204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962400"/>
                        <a:ext cx="2501900" cy="1562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990600" y="2895600"/>
            <a:ext cx="29718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The v-t and a-t graphs:</a:t>
            </a:r>
          </a:p>
        </p:txBody>
      </p:sp>
      <p:pic>
        <p:nvPicPr>
          <p:cNvPr id="10" name="Picture 20" descr="D:\Courses\ENGR220\HibbelerV12\Hibbeler_Dynamics_CH12_JPG\fig12_08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56"/>
          <a:stretch/>
        </p:blipFill>
        <p:spPr bwMode="auto">
          <a:xfrm>
            <a:off x="4648199" y="685799"/>
            <a:ext cx="3962401" cy="373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D:\Courses\ENGR220\HibbelerV12\Hibbeler_Dynamics_CH12_JPG\fig12_08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4" b="28741"/>
          <a:stretch/>
        </p:blipFill>
        <p:spPr bwMode="auto">
          <a:xfrm>
            <a:off x="4648201" y="4481897"/>
            <a:ext cx="3428999" cy="207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107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2880" algn="l"/>
            <a:r>
              <a:rPr lang="en-US" sz="2000" dirty="0"/>
              <a:t>Relationship Between s-t, v-t, and a-t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4" y="838200"/>
            <a:ext cx="8124826" cy="1295400"/>
          </a:xfrm>
          <a:solidFill>
            <a:schemeClr val="bg1"/>
          </a:solidFill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How about the other way? What if you have a plot of acceleration as a function of time? How to you get to velocity? Or position?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You know that: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1430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EF49365-3A14-4E05-8B8C-F56E951F1EB1}"/>
              </a:ext>
            </a:extLst>
          </p:cNvPr>
          <p:cNvSpPr txBox="1">
            <a:spLocks/>
          </p:cNvSpPr>
          <p:nvPr/>
        </p:nvSpPr>
        <p:spPr>
          <a:xfrm>
            <a:off x="333374" y="4119199"/>
            <a:ext cx="8124826" cy="8338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In theory, if I gave you a plot of acceleration vs. time, and some grid paper, you could probably draw me a pretty accurate velocity vs. time plot.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2A661C7-2FFC-4A8C-9879-2F7C71D2C7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06487" y="2286000"/>
          <a:ext cx="25400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9800" imgH="1384200" progId="Equation.DSMT4">
                  <p:embed/>
                </p:oleObj>
              </mc:Choice>
              <mc:Fallback>
                <p:oleObj name="Equation" r:id="rId2" imgW="2539800" imgH="13842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2A661C7-2FFC-4A8C-9879-2F7C71D2C7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7" y="2286000"/>
                        <a:ext cx="2540000" cy="1384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AB8DF2D-7215-4330-A515-7C74AF64B4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2286000"/>
          <a:ext cx="27432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43200" imgH="1384200" progId="Equation.DSMT4">
                  <p:embed/>
                </p:oleObj>
              </mc:Choice>
              <mc:Fallback>
                <p:oleObj name="Equation" r:id="rId4" imgW="2743200" imgH="1384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AB8DF2D-7215-4330-A515-7C74AF64B4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286000"/>
                        <a:ext cx="2743200" cy="1384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66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2880" algn="l"/>
            <a:r>
              <a:rPr lang="en-US" sz="2000" dirty="0"/>
              <a:t>Rectilinear Kinematics: Erratic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4" y="838200"/>
            <a:ext cx="3933826" cy="190500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In many cases the position, velocity, and acceleration of a particle cannot be described by a continuous mathematical function along its entire path.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1430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12.3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1143000" y="3956050"/>
          <a:ext cx="25400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9800" imgH="1384200" progId="Equation.DSMT4">
                  <p:embed/>
                </p:oleObj>
              </mc:Choice>
              <mc:Fallback>
                <p:oleObj name="Equation" r:id="rId2" imgW="2539800" imgH="138420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956050"/>
                        <a:ext cx="2540000" cy="1384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990600" y="2895600"/>
            <a:ext cx="29718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The a-t and v-t graphs:</a:t>
            </a:r>
          </a:p>
        </p:txBody>
      </p:sp>
      <p:pic>
        <p:nvPicPr>
          <p:cNvPr id="10243" name="Picture 3" descr="D:\Courses\ENGR220\HibbelerV12\Hibbeler_Dynamics_CH12_JPG\fig12_0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54"/>
          <a:stretch/>
        </p:blipFill>
        <p:spPr bwMode="auto">
          <a:xfrm>
            <a:off x="5029200" y="838200"/>
            <a:ext cx="3127375" cy="560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237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182880" algn="l"/>
            <a:r>
              <a:rPr lang="en-US" sz="2000" dirty="0"/>
              <a:t>Rectilinear Kinematics: Erratic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4" y="838200"/>
            <a:ext cx="3933826" cy="190500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In many cases the position, velocity, and acceleration of a particle cannot be described by a continuous mathematical function along its entire path.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0" y="0"/>
            <a:ext cx="1143000" cy="609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12.3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09600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1041400" y="3956050"/>
          <a:ext cx="27432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43200" imgH="1384200" progId="Equation.DSMT4">
                  <p:embed/>
                </p:oleObj>
              </mc:Choice>
              <mc:Fallback>
                <p:oleObj name="Equation" r:id="rId2" imgW="2743200" imgH="138420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3956050"/>
                        <a:ext cx="2743200" cy="1384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990600" y="2895600"/>
            <a:ext cx="2971800" cy="685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b="1" dirty="0">
                <a:solidFill>
                  <a:srgbClr val="C00000"/>
                </a:solidFill>
              </a:rPr>
              <a:t>The v-t and s-t graphs:</a:t>
            </a:r>
          </a:p>
        </p:txBody>
      </p:sp>
      <p:pic>
        <p:nvPicPr>
          <p:cNvPr id="11267" name="Picture 3" descr="D:\Courses\ENGR220\HibbelerV12\Hibbeler_Dynamics_CH12_JPG\fig12_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6"/>
          <a:stretch/>
        </p:blipFill>
        <p:spPr bwMode="auto">
          <a:xfrm>
            <a:off x="5260975" y="769938"/>
            <a:ext cx="2776538" cy="561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517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  <a:tailEnd type="stealth" w="lg" len="lg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768</Words>
  <Application>Microsoft Office PowerPoint</Application>
  <PresentationFormat>On-screen Show (4:3)</PresentationFormat>
  <Paragraphs>123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Times New Roman</vt:lpstr>
      <vt:lpstr>Office Theme</vt:lpstr>
      <vt:lpstr>Equation</vt:lpstr>
      <vt:lpstr>ENGR 220: Dynamics</vt:lpstr>
      <vt:lpstr>Introduction</vt:lpstr>
      <vt:lpstr>Rectilinear Kinematics: Continuous Motion</vt:lpstr>
      <vt:lpstr>Rectilinear Kinematics: Continuous Motion</vt:lpstr>
      <vt:lpstr>Rectilinear Kinematics: Erratic Motion</vt:lpstr>
      <vt:lpstr>Rectilinear Kinematics: Erratic Motion</vt:lpstr>
      <vt:lpstr>Relationship Between s-t, v-t, and a-t Graphs</vt:lpstr>
      <vt:lpstr>Rectilinear Kinematics: Erratic Motion</vt:lpstr>
      <vt:lpstr>Rectilinear Kinematics: Erratic Motion</vt:lpstr>
      <vt:lpstr>Curvilinear Motion: Rectangular Components</vt:lpstr>
      <vt:lpstr>Curvilinear Motion: Rectangular Components</vt:lpstr>
      <vt:lpstr>Motion of a Projectile</vt:lpstr>
      <vt:lpstr>Curvilinear Motion:  Normal and Tangential Components</vt:lpstr>
      <vt:lpstr>Curvilinear Motion:  Normal and Tangential Components</vt:lpstr>
      <vt:lpstr>Curvilinear Motion:  Cylindrical Components</vt:lpstr>
      <vt:lpstr>Curvilinear Motion:  Cylindrical Components</vt:lpstr>
      <vt:lpstr>Absolute Dependent Motion Analysis of Two Particles</vt:lpstr>
      <vt:lpstr>Relative-Motion of Two particles Using Translating Axes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Wolbrecht; Dan Cordon</dc:creator>
  <cp:lastModifiedBy>Cordon, Dan (dcordon@uidaho.edu)</cp:lastModifiedBy>
  <cp:revision>162</cp:revision>
  <dcterms:created xsi:type="dcterms:W3CDTF">2012-06-25T20:35:01Z</dcterms:created>
  <dcterms:modified xsi:type="dcterms:W3CDTF">2021-02-03T00:46:13Z</dcterms:modified>
</cp:coreProperties>
</file>