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327" r:id="rId4"/>
    <p:sldId id="328" r:id="rId5"/>
    <p:sldId id="293" r:id="rId6"/>
    <p:sldId id="329" r:id="rId7"/>
    <p:sldId id="330" r:id="rId8"/>
    <p:sldId id="331" r:id="rId9"/>
    <p:sldId id="332" r:id="rId10"/>
    <p:sldId id="333" r:id="rId11"/>
    <p:sldId id="334" r:id="rId12"/>
    <p:sldId id="33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6" autoAdjust="0"/>
    <p:restoredTop sz="94675" autoAdjust="0"/>
  </p:normalViewPr>
  <p:slideViewPr>
    <p:cSldViewPr>
      <p:cViewPr varScale="1">
        <p:scale>
          <a:sx n="109" d="100"/>
          <a:sy n="109" d="100"/>
        </p:scale>
        <p:origin x="3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7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9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1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8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2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5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2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9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C1C36-EB36-42CF-A074-B66E1B8F5CEE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jpe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sa6kq-qqIE" TargetMode="External"/><Relationship Id="rId2" Type="http://schemas.openxmlformats.org/officeDocument/2006/relationships/hyperlink" Target="https://www.youtube.com/watch?v=s5n-2gb8yf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32" name="Picture 164" descr="D:\Courses\ENGR220\HibbelerV12\Hibbeler_Dynamics_CH13_JPG\fig13_16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" t="1368" b="18713"/>
          <a:stretch/>
        </p:blipFill>
        <p:spPr bwMode="auto">
          <a:xfrm>
            <a:off x="4763272" y="2743200"/>
            <a:ext cx="4302263" cy="401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Equation of Motion: Cylindrical Coordinates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6705600" cy="457200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Equations of Motion in Cylindrical Coordinates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0" y="0"/>
            <a:ext cx="1524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13.6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1219200"/>
            <a:ext cx="7315200" cy="990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The equations of motion can also be written along cylindrical coordinates.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800" dirty="0"/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In terms of components: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3048000"/>
            <a:ext cx="2895600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Or as scalar equations: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700872"/>
              </p:ext>
            </p:extLst>
          </p:nvPr>
        </p:nvGraphicFramePr>
        <p:xfrm>
          <a:off x="3581400" y="1828800"/>
          <a:ext cx="1003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5" name="Equation" r:id="rId4" imgW="1002865" imgH="380835" progId="Equation.DSMT4">
                  <p:embed/>
                </p:oleObj>
              </mc:Choice>
              <mc:Fallback>
                <p:oleObj name="Equation" r:id="rId4" imgW="1002865" imgH="38083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828800"/>
                        <a:ext cx="10033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881030"/>
              </p:ext>
            </p:extLst>
          </p:nvPr>
        </p:nvGraphicFramePr>
        <p:xfrm>
          <a:off x="1295400" y="2286000"/>
          <a:ext cx="5270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6" name="Equation" r:id="rId6" imgW="5270400" imgH="380880" progId="Equation.DSMT4">
                  <p:embed/>
                </p:oleObj>
              </mc:Choice>
              <mc:Fallback>
                <p:oleObj name="Equation" r:id="rId6" imgW="5270400" imgH="3808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286000"/>
                        <a:ext cx="52705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064826"/>
              </p:ext>
            </p:extLst>
          </p:nvPr>
        </p:nvGraphicFramePr>
        <p:xfrm>
          <a:off x="311150" y="3644900"/>
          <a:ext cx="2565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7" name="Equation" r:id="rId8" imgW="2565360" imgH="1218960" progId="Equation.DSMT4">
                  <p:embed/>
                </p:oleObj>
              </mc:Choice>
              <mc:Fallback>
                <p:oleObj name="Equation" r:id="rId8" imgW="2565360" imgH="12189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3644900"/>
                        <a:ext cx="2565400" cy="1219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456762"/>
              </p:ext>
            </p:extLst>
          </p:nvPr>
        </p:nvGraphicFramePr>
        <p:xfrm>
          <a:off x="1441450" y="4876800"/>
          <a:ext cx="25019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8" name="Equation" r:id="rId10" imgW="2501640" imgH="1333440" progId="Equation.DSMT4">
                  <p:embed/>
                </p:oleObj>
              </mc:Choice>
              <mc:Fallback>
                <p:oleObj name="Equation" r:id="rId10" imgW="2501640" imgH="13334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4876800"/>
                        <a:ext cx="2501900" cy="1333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1252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81000" y="4191000"/>
            <a:ext cx="7772400" cy="116989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Another, another great chain rule practice problem!</a:t>
            </a:r>
          </a:p>
          <a:p>
            <a:pPr marL="0" indent="0">
              <a:buNone/>
            </a:pPr>
            <a:r>
              <a:rPr lang="en-US" sz="2000" dirty="0"/>
              <a:t>I haven’t come up with any real-world example of this device</a:t>
            </a:r>
          </a:p>
          <a:p>
            <a:pPr marL="0" indent="0">
              <a:buNone/>
            </a:pPr>
            <a:r>
              <a:rPr lang="en-US" sz="2000" dirty="0"/>
              <a:t>But the motion over a range of ~+/- 45° is reasonable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D9551E-FD0B-437A-A77A-3F047F0D9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59" y="798372"/>
            <a:ext cx="4307337" cy="22496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D99D81-0844-430A-A244-6E955A6348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914400"/>
            <a:ext cx="3276600" cy="299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892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2027" y="3200400"/>
            <a:ext cx="4114800" cy="457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Derivatives (easier than the last one)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D9551E-FD0B-437A-A77A-3F047F0D9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59" y="798372"/>
            <a:ext cx="4307337" cy="22496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D99D81-0844-430A-A244-6E955A6348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914400"/>
            <a:ext cx="3276600" cy="29998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FD3EC5-6CC2-4F55-B9C7-9FC105CC74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377" y="3621181"/>
            <a:ext cx="4868056" cy="262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84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2027" y="3200400"/>
            <a:ext cx="4114800" cy="457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Accelerations and </a:t>
            </a:r>
            <a:r>
              <a:rPr lang="en-US" sz="2000" dirty="0" err="1"/>
              <a:t>EoM</a:t>
            </a: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D9551E-FD0B-437A-A77A-3F047F0D9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59" y="798372"/>
            <a:ext cx="4307337" cy="22496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D99D81-0844-430A-A244-6E955A6348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914400"/>
            <a:ext cx="3276600" cy="29998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9CEC698-DA97-4944-8C94-5276FBE336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199" y="3914260"/>
            <a:ext cx="5280661" cy="134353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50A149B-FB9F-47BA-887B-2FD5A48FF0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4038600"/>
            <a:ext cx="2209800" cy="208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176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1176" y="3200400"/>
            <a:ext cx="6222024" cy="25469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Looks a lot like 13-85, but in SI units.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Maybe fewer typos?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Any idea what else you would model like this? 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https://www.youtube.com/watch?v=s5n-2gb8yfM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https://www.youtube.com/watch?v=nsa6kq-qqIE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Font typeface="Arial" pitchFamily="34" charset="0"/>
              <a:buNone/>
            </a:pP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363C64-35CF-4525-BB5E-4C685D360A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938" y="861633"/>
            <a:ext cx="3848100" cy="1609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C178A34-EBF7-4893-BAF1-6A33C19773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00" y="832324"/>
            <a:ext cx="4364009" cy="236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49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3F363C64-35CF-4525-BB5E-4C685D360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938" y="861633"/>
            <a:ext cx="3848100" cy="1609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C178A34-EBF7-4893-BAF1-6A33C19773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832324"/>
            <a:ext cx="4364009" cy="23680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7191B5-032B-404D-91EB-E7AFCE1BBF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276599"/>
            <a:ext cx="6391708" cy="2057367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4DC666F8-C5EE-4251-97D8-DC6F9DB362AB}"/>
              </a:ext>
            </a:extLst>
          </p:cNvPr>
          <p:cNvSpPr/>
          <p:nvPr/>
        </p:nvSpPr>
        <p:spPr>
          <a:xfrm>
            <a:off x="1963616" y="3930160"/>
            <a:ext cx="304800" cy="304800"/>
          </a:xfrm>
          <a:prstGeom prst="ellipse">
            <a:avLst/>
          </a:pr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C43D168-95ED-4335-B201-61B5EC95D90F}"/>
              </a:ext>
            </a:extLst>
          </p:cNvPr>
          <p:cNvCxnSpPr>
            <a:cxnSpLocks/>
            <a:endCxn id="9" idx="5"/>
          </p:cNvCxnSpPr>
          <p:nvPr/>
        </p:nvCxnSpPr>
        <p:spPr>
          <a:xfrm flipH="1" flipV="1">
            <a:off x="2223779" y="4190323"/>
            <a:ext cx="1052821" cy="1797204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C2E3004-F598-47B9-8FE6-92E105F31CE2}"/>
              </a:ext>
            </a:extLst>
          </p:cNvPr>
          <p:cNvSpPr txBox="1"/>
          <p:nvPr/>
        </p:nvSpPr>
        <p:spPr>
          <a:xfrm>
            <a:off x="3276600" y="56388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Here’s one typo, but they fixed it on the right</a:t>
            </a:r>
          </a:p>
        </p:txBody>
      </p:sp>
    </p:spTree>
    <p:extLst>
      <p:ext uri="{BB962C8B-B14F-4D97-AF65-F5344CB8AC3E}">
        <p14:creationId xmlns:p14="http://schemas.microsoft.com/office/powerpoint/2010/main" val="101535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3F363C64-35CF-4525-BB5E-4C685D360A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938" y="861633"/>
            <a:ext cx="3848100" cy="1609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C178A34-EBF7-4893-BAF1-6A33C19773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832324"/>
            <a:ext cx="4364009" cy="23680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67682B4-7093-4DA4-95D0-5CBEFDF2D3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679" y="3423114"/>
            <a:ext cx="3000375" cy="14382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28D8BE6-9826-4BEA-9908-0BD7F92EA9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937" y="4407158"/>
            <a:ext cx="6039803" cy="1536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878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7037" y="3554500"/>
            <a:ext cx="6298224" cy="25469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Another great chain rule practice problem!</a:t>
            </a:r>
          </a:p>
          <a:p>
            <a:pPr marL="0" indent="0">
              <a:buNone/>
            </a:pPr>
            <a:r>
              <a:rPr lang="en-US" sz="2000" dirty="0"/>
              <a:t>Very similar motion to your problem 13-93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E0C58F-C8DD-4A7A-BE7B-3E116A2BA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29" y="756504"/>
            <a:ext cx="4567771" cy="19904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9F7F535-17D3-415C-9024-3D1FA8D390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798372"/>
            <a:ext cx="3272371" cy="313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05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7037" y="3554500"/>
            <a:ext cx="6298224" cy="37395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The derivatives </a:t>
            </a:r>
            <a:r>
              <a:rPr lang="en-US" sz="2000" dirty="0">
                <a:sym typeface="Wingdings" panose="05000000000000000000" pitchFamily="2" charset="2"/>
              </a:rPr>
              <a:t>  Chain Rule and Product Rule </a:t>
            </a:r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E0C58F-C8DD-4A7A-BE7B-3E116A2BA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29" y="756504"/>
            <a:ext cx="4567771" cy="19904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9F7F535-17D3-415C-9024-3D1FA8D390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798372"/>
            <a:ext cx="3272371" cy="313009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1EF7D07-B479-418B-85CF-A25CC49F50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" y="4038600"/>
            <a:ext cx="496196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537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7037" y="3554500"/>
            <a:ext cx="6298224" cy="37395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Evaluating the derivatives </a:t>
            </a:r>
            <a:r>
              <a:rPr lang="en-US" sz="2000" dirty="0">
                <a:sym typeface="Wingdings" panose="05000000000000000000" pitchFamily="2" charset="2"/>
              </a:rPr>
              <a:t>at theta = 30° </a:t>
            </a:r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E0C58F-C8DD-4A7A-BE7B-3E116A2BA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29" y="756504"/>
            <a:ext cx="4567771" cy="19904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9F7F535-17D3-415C-9024-3D1FA8D390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798372"/>
            <a:ext cx="3272371" cy="31300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DA9808C-0C8F-4871-9C77-BED1FE0FEB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4099362"/>
            <a:ext cx="1717251" cy="253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811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7037" y="3554500"/>
            <a:ext cx="6298224" cy="37395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Calculating the acceleration components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E0C58F-C8DD-4A7A-BE7B-3E116A2BA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29" y="756504"/>
            <a:ext cx="4567771" cy="19904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9F7F535-17D3-415C-9024-3D1FA8D390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798372"/>
            <a:ext cx="3272371" cy="313009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4591059-1164-4396-97A4-4FE7113F8F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875" y="4114800"/>
            <a:ext cx="518547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030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7037" y="3554500"/>
            <a:ext cx="6298224" cy="37395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Equations of Motion if r and theta directions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E0C58F-C8DD-4A7A-BE7B-3E116A2BA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29" y="756504"/>
            <a:ext cx="4567771" cy="19904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9F7F535-17D3-415C-9024-3D1FA8D390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798372"/>
            <a:ext cx="3272371" cy="31300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1E3552-8E18-449F-A591-D3EDE41FED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4242893"/>
            <a:ext cx="5334000" cy="135876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B6EF2AC-4AAD-400D-839E-A650B180D6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1485" y="4131891"/>
            <a:ext cx="2667000" cy="238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663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  <a:tailEnd type="stealth" w="lg" len="lg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226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Office Theme</vt:lpstr>
      <vt:lpstr>Equation</vt:lpstr>
      <vt:lpstr>Equation of Motion: Cylindrical Coordinates</vt:lpstr>
      <vt:lpstr>In-Class Practice Problem 1</vt:lpstr>
      <vt:lpstr>In-Class Practice Problem 1</vt:lpstr>
      <vt:lpstr>In-Class Practice Problem 1</vt:lpstr>
      <vt:lpstr>In-Class Practice Problem 2</vt:lpstr>
      <vt:lpstr>In-Class Practice Problem 2</vt:lpstr>
      <vt:lpstr>In-Class Practice Problem 2</vt:lpstr>
      <vt:lpstr>In-Class Practice Problem 2</vt:lpstr>
      <vt:lpstr>In-Class Practice Problem 2</vt:lpstr>
      <vt:lpstr>In-Class Practice Problem 3</vt:lpstr>
      <vt:lpstr>In-Class Practice Problem 3</vt:lpstr>
      <vt:lpstr>In-Class Practice Problem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Wolbrecht</dc:creator>
  <cp:lastModifiedBy>Cordon, Daniel (dcordon@uidaho.edu)</cp:lastModifiedBy>
  <cp:revision>167</cp:revision>
  <dcterms:created xsi:type="dcterms:W3CDTF">2012-06-25T20:35:01Z</dcterms:created>
  <dcterms:modified xsi:type="dcterms:W3CDTF">2020-10-05T16:04:09Z</dcterms:modified>
</cp:coreProperties>
</file>