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30" r:id="rId2"/>
    <p:sldId id="362" r:id="rId3"/>
    <p:sldId id="343" r:id="rId4"/>
    <p:sldId id="367" r:id="rId5"/>
    <p:sldId id="357" r:id="rId6"/>
    <p:sldId id="369" r:id="rId7"/>
    <p:sldId id="368" r:id="rId8"/>
    <p:sldId id="370" r:id="rId9"/>
    <p:sldId id="371" r:id="rId10"/>
    <p:sldId id="372" r:id="rId11"/>
    <p:sldId id="374" r:id="rId12"/>
    <p:sldId id="375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53"/>
    <p:restoredTop sz="90819" autoAdjust="0"/>
  </p:normalViewPr>
  <p:slideViewPr>
    <p:cSldViewPr>
      <p:cViewPr varScale="1">
        <p:scale>
          <a:sx n="86" d="100"/>
          <a:sy n="86" d="100"/>
        </p:scale>
        <p:origin x="6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93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FC0CF1-E074-4E5B-85FB-1D60EA0D5F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5D0E13-784E-4625-B937-8D9258B9E7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8AFCF6B4-58E6-4385-9461-D426C8088828}" type="datetimeFigureOut">
              <a:rPr lang="en-US"/>
              <a:pPr>
                <a:defRPr/>
              </a:pPr>
              <a:t>8/25/2023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69E89-1091-4E2F-A444-73A88E4234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F81AA8-2C0F-474B-B0F2-189534A14C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C5A9D4-72F9-406F-A5F7-CA33551EE8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484C0A-188A-48FC-9028-637276CE78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60CBD-9C4C-4DCC-943A-4D670E986C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fld id="{9B00AD68-6F29-4DE4-B61A-E31B8FCB9967}" type="datetimeFigureOut">
              <a:rPr lang="en-US"/>
              <a:pPr>
                <a:defRPr/>
              </a:pPr>
              <a:t>8/25/2023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2FA8687-CAB0-44E3-8A27-B4F6E3229DF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CDF4BD9-2FD1-4C94-8650-BA521C03D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6CB47-EDE9-4DF8-B12C-40B389A23B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37134-191D-4229-A5CC-EB2CE7D1B0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3BA905-4456-464E-833F-E3CECB4024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F2922-C42E-49A8-AB0D-95046EB0E4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CC4360C-BF5C-4B4C-8949-AF367336EF3C}" type="datetimeFigureOut">
              <a:rPr lang="en-US"/>
              <a:pPr>
                <a:defRPr/>
              </a:pPr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CA132-DE6B-4766-8AF0-F5327C62F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79285-C29A-4056-9C9C-2E305E6FE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93E0646-B256-4BBF-B683-D2A91D01C2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15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766D-09E8-44BA-9981-61437C25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90B25F1-984C-405E-93E9-E2847718C129}" type="datetimeFigureOut">
              <a:rPr lang="en-US"/>
              <a:pPr>
                <a:defRPr/>
              </a:pPr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F6A62-70BF-49C9-A3F0-071904B1B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7459C-EBFD-43A1-9B90-001478321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E345EE3-CC72-42EF-85AA-E123365BD5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22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55552-D90F-4219-B575-D6DF9185A7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2A0AB8CD-6E1F-44C0-BC55-77A008015B47}" type="datetimeFigureOut">
              <a:rPr lang="en-US"/>
              <a:pPr>
                <a:defRPr/>
              </a:pPr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AC2C8-C2C3-4A15-A965-6D642D3E4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D0F30-55F5-4A27-BA5A-F02908FF8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CE81AD8-5691-4607-B5DB-E3E9CA9772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09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AECDC-38E8-4BA1-8EC6-F70ED56B2F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0A429627-6A73-437F-B167-DDA611865695}" type="datetimeFigureOut">
              <a:rPr lang="en-US"/>
              <a:pPr>
                <a:defRPr/>
              </a:pPr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D6D4C-B507-47F5-A6EF-76E08CD71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C384-A3DE-4836-87C7-B1D106D7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10B3CA-B38E-4394-9F3E-064C5FACFD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53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088C8-6544-4E81-A5F9-42FAD4CE6B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9F0E936D-2C8A-419C-B9CC-85B00A4E5092}" type="datetimeFigureOut">
              <a:rPr lang="en-US"/>
              <a:pPr>
                <a:defRPr/>
              </a:pPr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ADE4A-20AB-441C-93AC-C4F02FD91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6D0E0-B7C7-4A3E-90BE-008E0C554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17989F0-F364-4F39-BC50-132F2B3BD5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43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5BC34-0B7B-4065-AC9D-8166D1A9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2E93154E-D61B-41F4-8752-242B8262C767}" type="datetimeFigureOut">
              <a:rPr lang="en-US"/>
              <a:pPr>
                <a:defRPr/>
              </a:pPr>
              <a:t>8/25/2023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DE9BB-B295-449B-9334-CE203A2E4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E6883-0DEA-4BC3-8125-8A9DA9913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026002-FF5F-4A23-B115-F4A00ABAB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10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E0C29D-8087-4581-9624-2EA0CE80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56180B90-0666-4495-9CDF-20F4D8843CAD}" type="datetimeFigureOut">
              <a:rPr lang="en-US"/>
              <a:pPr>
                <a:defRPr/>
              </a:pPr>
              <a:t>8/25/2023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1A2CED-D8D8-4FC7-811E-CDFE9BA88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EEAAF7-3267-4353-8151-E05D91CB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243E8E5-7A49-4CD5-AD0A-B298A0424E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684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77A7B7-C859-4923-8804-150A209A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544144C4-AE91-4D4A-938A-7E50E2DD3A86}" type="datetimeFigureOut">
              <a:rPr lang="en-US"/>
              <a:pPr>
                <a:defRPr/>
              </a:pPr>
              <a:t>8/25/2023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3C9AB-5BD8-469C-BC0E-C1C6EEF5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AD9BF3-F5CD-4E09-9038-4525786F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545B7FB-C3F6-4F65-A919-8A7F05FC8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86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EB14C-023F-462D-A6EB-757AF61619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930B953-F3CB-452B-80F5-7ABC17E7F7C5}" type="datetimeFigureOut">
              <a:rPr lang="en-US"/>
              <a:pPr>
                <a:defRPr/>
              </a:pPr>
              <a:t>8/25/2023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870C99-011F-4D0A-B165-6EF9CB834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A2DB5-6ADD-41F6-B088-BF7242583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301EBD3-7CD8-4CBF-8900-C5B7C36F97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8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82746-1F59-4E83-A418-637AAC8B2C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D7E4223-1B09-4947-9E64-3145E970E02F}" type="datetimeFigureOut">
              <a:rPr lang="en-US"/>
              <a:pPr>
                <a:defRPr/>
              </a:pPr>
              <a:t>8/25/2023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302F-2353-44B1-A9F8-7C9E7D54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5F7D2-6729-4949-B1BC-D7128CAFD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6EB03E2-8A93-45CC-BED9-011731DDC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79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8F281-A24F-4E0F-874F-94EA22E246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4543830-B051-4276-83FF-44A60070D8E7}" type="datetimeFigureOut">
              <a:rPr lang="en-US"/>
              <a:pPr>
                <a:defRPr/>
              </a:pPr>
              <a:t>8/25/2023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3B88E-8D93-4D2A-B937-28BADDB7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63786-57AF-4BE3-B4F1-36389B441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50224BE-49EE-46C5-898C-CFD7ADDC4D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16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28ABF1-8854-4174-BC7D-198D8AAE0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Mechanical Engineering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9E7DF-85C7-4270-8D40-75758CC2A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28" name="Group 12">
            <a:extLst>
              <a:ext uri="{FF2B5EF4-FFF2-40B4-BE49-F238E27FC236}">
                <a16:creationId xmlns:a16="http://schemas.microsoft.com/office/drawing/2014/main" id="{1B4F42A1-6855-4E39-B463-B72E426A096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52400"/>
            <a:ext cx="9144000" cy="6705600"/>
            <a:chOff x="0" y="227955"/>
            <a:chExt cx="9238889" cy="692168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58A71F8-010E-4D09-B731-C0FE323EA686}"/>
                </a:ext>
              </a:extLst>
            </p:cNvPr>
            <p:cNvSpPr/>
            <p:nvPr userDrawn="1"/>
          </p:nvSpPr>
          <p:spPr>
            <a:xfrm>
              <a:off x="227764" y="227955"/>
              <a:ext cx="8685519" cy="6398953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EF60F4B-920B-4B28-96E9-D8D95035DE75}"/>
                </a:ext>
              </a:extLst>
            </p:cNvPr>
            <p:cNvSpPr/>
            <p:nvPr userDrawn="1"/>
          </p:nvSpPr>
          <p:spPr>
            <a:xfrm>
              <a:off x="0" y="6240185"/>
              <a:ext cx="376934" cy="117983"/>
            </a:xfrm>
            <a:prstGeom prst="rect">
              <a:avLst/>
            </a:prstGeom>
            <a:solidFill>
              <a:srgbClr val="A78D6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1031" name="Picture 8" descr="ui_logo_rgb.pdf">
              <a:extLst>
                <a:ext uri="{FF2B5EF4-FFF2-40B4-BE49-F238E27FC236}">
                  <a16:creationId xmlns:a16="http://schemas.microsoft.com/office/drawing/2014/main" id="{DDA28857-3651-44B1-81BF-ED567F020E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566" y="6138684"/>
              <a:ext cx="1874242" cy="312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9" descr="engr_ppt.pdf">
              <a:extLst>
                <a:ext uri="{FF2B5EF4-FFF2-40B4-BE49-F238E27FC236}">
                  <a16:creationId xmlns:a16="http://schemas.microsoft.com/office/drawing/2014/main" id="{9650E7E3-B515-4541-AF5D-CA009E427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660" y="6198313"/>
              <a:ext cx="29337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11" descr="admin-gold-whiteCLIP.png">
              <a:extLst>
                <a:ext uri="{FF2B5EF4-FFF2-40B4-BE49-F238E27FC236}">
                  <a16:creationId xmlns:a16="http://schemas.microsoft.com/office/drawing/2014/main" id="{756CA255-3EA6-447A-9804-711E275F9B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0342" y="5378209"/>
              <a:ext cx="1758547" cy="177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23" r:id="rId3"/>
    <p:sldLayoutId id="2147484224" r:id="rId4"/>
    <p:sldLayoutId id="2147484225" r:id="rId5"/>
    <p:sldLayoutId id="2147484226" r:id="rId6"/>
    <p:sldLayoutId id="2147484227" r:id="rId7"/>
    <p:sldLayoutId id="2147484228" r:id="rId8"/>
    <p:sldLayoutId id="2147484229" r:id="rId9"/>
    <p:sldLayoutId id="2147484230" r:id="rId10"/>
    <p:sldLayoutId id="214748423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000" spc="-1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98AAB2F-67B5-4516-AF7A-E72B41CC48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 345</a:t>
            </a:r>
            <a:br>
              <a:rPr lang="en-US" dirty="0"/>
            </a:br>
            <a:r>
              <a:rPr lang="en-US" dirty="0"/>
              <a:t>Heat Transfer (</a:t>
            </a:r>
            <a:r>
              <a:rPr lang="en-US" dirty="0" err="1"/>
              <a:t>HTx</a:t>
            </a:r>
            <a:r>
              <a:rPr lang="en-US" dirty="0"/>
              <a:t>)</a:t>
            </a:r>
          </a:p>
        </p:txBody>
      </p:sp>
      <p:sp>
        <p:nvSpPr>
          <p:cNvPr id="2051" name="Subtitle 3">
            <a:extLst>
              <a:ext uri="{FF2B5EF4-FFF2-40B4-BE49-F238E27FC236}">
                <a16:creationId xmlns:a16="http://schemas.microsoft.com/office/drawing/2014/main" id="{04251219-E51F-48D6-B60C-C373B8452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Professor: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Dr. Dan Cordon (AKA Dr. Dan) </a:t>
            </a:r>
          </a:p>
          <a:p>
            <a:pPr>
              <a:lnSpc>
                <a:spcPct val="90000"/>
              </a:lnSpc>
              <a:defRPr/>
            </a:pPr>
            <a:endParaRPr lang="en-US" altLang="en-US" sz="3000" dirty="0">
              <a:solidFill>
                <a:srgbClr val="404040"/>
              </a:solidFill>
              <a:latin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21CDA-9445-4805-BCA2-6008C850B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Methods of Cooking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63617-818B-4A6C-922D-1411DE043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Moist Heat Methods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Sous Vide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Poaching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Simmering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Steaming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Boiling</a:t>
            </a:r>
          </a:p>
          <a:p>
            <a:pPr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  <a:p>
            <a:pPr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  <a:p>
            <a:pPr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A79C13C-274F-A971-B266-98801D6B0035}"/>
              </a:ext>
            </a:extLst>
          </p:cNvPr>
          <p:cNvSpPr txBox="1">
            <a:spLocks/>
          </p:cNvSpPr>
          <p:nvPr/>
        </p:nvSpPr>
        <p:spPr>
          <a:xfrm>
            <a:off x="2362200" y="1600200"/>
            <a:ext cx="6629400" cy="4525963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 spc="-50">
                <a:solidFill>
                  <a:srgbClr val="404040"/>
                </a:solidFill>
                <a:latin typeface="Trebuchet MS"/>
                <a:ea typeface="Trebuchet MS" pitchFamily="34" charset="0"/>
                <a:cs typeface="Trebuchet M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 spc="-50">
                <a:solidFill>
                  <a:srgbClr val="404040"/>
                </a:solidFill>
                <a:latin typeface="Trebuchet MS"/>
                <a:ea typeface="Trebuchet MS" pitchFamily="34" charset="0"/>
                <a:cs typeface="Trebuchet M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 spc="-50">
                <a:solidFill>
                  <a:srgbClr val="404040"/>
                </a:solidFill>
                <a:latin typeface="Trebuchet MS"/>
                <a:ea typeface="Trebuchet MS" pitchFamily="34" charset="0"/>
                <a:cs typeface="Trebuchet M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 spc="-50">
                <a:solidFill>
                  <a:srgbClr val="404040"/>
                </a:solidFill>
                <a:latin typeface="Trebuchet MS"/>
                <a:ea typeface="Trebuchet MS" pitchFamily="34" charset="0"/>
                <a:cs typeface="Trebuchet M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 spc="-50">
                <a:solidFill>
                  <a:srgbClr val="404040"/>
                </a:solidFill>
                <a:latin typeface="Trebuchet MS"/>
                <a:ea typeface="Trebuchet MS" pitchFamily="34" charset="0"/>
                <a:cs typeface="Trebuchet M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Vacuum-sealed food, low temp for long time</a:t>
            </a: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Food submerged in 140-180 °F liquid</a:t>
            </a: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Food submerged in 180-205 °F liquid</a:t>
            </a: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Food surrounded in steam</a:t>
            </a: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Food submerged in 212 °F turbulent liquid</a:t>
            </a:r>
          </a:p>
          <a:p>
            <a:pPr>
              <a:buFont typeface="Wingdings" panose="05000000000000000000" pitchFamily="2" charset="2"/>
              <a:buChar char="à"/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  <a:p>
            <a:pPr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  <a:p>
            <a:pPr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BBB3F8-FB2E-CCF0-A76E-E8347E3C7795}"/>
              </a:ext>
            </a:extLst>
          </p:cNvPr>
          <p:cNvSpPr txBox="1"/>
          <p:nvPr/>
        </p:nvSpPr>
        <p:spPr>
          <a:xfrm>
            <a:off x="3886200" y="1493838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French: ‘sue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veeD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’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8D855EC-3E83-4185-A20D-BCFFB0EE5AB1}"/>
              </a:ext>
            </a:extLst>
          </p:cNvPr>
          <p:cNvSpPr/>
          <p:nvPr/>
        </p:nvSpPr>
        <p:spPr>
          <a:xfrm>
            <a:off x="3657600" y="1371600"/>
            <a:ext cx="2819400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E23669A-1410-A58C-6FE9-CDCF225CFBCA}"/>
              </a:ext>
            </a:extLst>
          </p:cNvPr>
          <p:cNvCxnSpPr>
            <a:cxnSpLocks/>
          </p:cNvCxnSpPr>
          <p:nvPr/>
        </p:nvCxnSpPr>
        <p:spPr>
          <a:xfrm flipV="1">
            <a:off x="2133600" y="1905000"/>
            <a:ext cx="1676400" cy="3048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271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21CDA-9445-4805-BCA2-6008C850B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Methods of Cooking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63617-818B-4A6C-922D-1411DE043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Dry Heat Methods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Baking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Grilling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Roasting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Sauteing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Frying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Broiling</a:t>
            </a:r>
          </a:p>
          <a:p>
            <a:pPr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  <a:p>
            <a:pPr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  <a:p>
            <a:pPr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A79C13C-274F-A971-B266-98801D6B0035}"/>
              </a:ext>
            </a:extLst>
          </p:cNvPr>
          <p:cNvSpPr txBox="1">
            <a:spLocks/>
          </p:cNvSpPr>
          <p:nvPr/>
        </p:nvSpPr>
        <p:spPr>
          <a:xfrm>
            <a:off x="2362200" y="1600200"/>
            <a:ext cx="6629400" cy="4525963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 spc="-50">
                <a:solidFill>
                  <a:srgbClr val="404040"/>
                </a:solidFill>
                <a:latin typeface="Trebuchet MS"/>
                <a:ea typeface="Trebuchet MS" pitchFamily="34" charset="0"/>
                <a:cs typeface="Trebuchet M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 spc="-50">
                <a:solidFill>
                  <a:srgbClr val="404040"/>
                </a:solidFill>
                <a:latin typeface="Trebuchet MS"/>
                <a:ea typeface="Trebuchet MS" pitchFamily="34" charset="0"/>
                <a:cs typeface="Trebuchet M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 spc="-50">
                <a:solidFill>
                  <a:srgbClr val="404040"/>
                </a:solidFill>
                <a:latin typeface="Trebuchet MS"/>
                <a:ea typeface="Trebuchet MS" pitchFamily="34" charset="0"/>
                <a:cs typeface="Trebuchet M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 spc="-50">
                <a:solidFill>
                  <a:srgbClr val="404040"/>
                </a:solidFill>
                <a:latin typeface="Trebuchet MS"/>
                <a:ea typeface="Trebuchet MS" pitchFamily="34" charset="0"/>
                <a:cs typeface="Trebuchet M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 spc="-50">
                <a:solidFill>
                  <a:srgbClr val="404040"/>
                </a:solidFill>
                <a:latin typeface="Trebuchet MS"/>
                <a:ea typeface="Trebuchet MS" pitchFamily="34" charset="0"/>
                <a:cs typeface="Trebuchet M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Surrounded by hot air, cook from all sides</a:t>
            </a: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Radiant heat from below (through grates)</a:t>
            </a: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Like baking, but often at higher temps</a:t>
            </a: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In a hot, shallow pan, usually with a fat/oil</a:t>
            </a: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Immersion in a hot oil/fat</a:t>
            </a: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High heat from above</a:t>
            </a:r>
          </a:p>
          <a:p>
            <a:pPr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  <a:p>
            <a:pPr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951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21CDA-9445-4805-BCA2-6008C850B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Methods of Cooking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63617-818B-4A6C-922D-1411DE043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Combined Methods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Braising</a:t>
            </a:r>
          </a:p>
          <a:p>
            <a:pPr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Stewing</a:t>
            </a:r>
          </a:p>
          <a:p>
            <a:pPr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  <a:p>
            <a:pPr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  <a:p>
            <a:pPr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A79C13C-274F-A971-B266-98801D6B0035}"/>
              </a:ext>
            </a:extLst>
          </p:cNvPr>
          <p:cNvSpPr txBox="1">
            <a:spLocks/>
          </p:cNvSpPr>
          <p:nvPr/>
        </p:nvSpPr>
        <p:spPr>
          <a:xfrm>
            <a:off x="2362200" y="1600200"/>
            <a:ext cx="6629400" cy="4525963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 spc="-50">
                <a:solidFill>
                  <a:srgbClr val="404040"/>
                </a:solidFill>
                <a:latin typeface="Trebuchet MS"/>
                <a:ea typeface="Trebuchet MS" pitchFamily="34" charset="0"/>
                <a:cs typeface="Trebuchet M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 spc="-50">
                <a:solidFill>
                  <a:srgbClr val="404040"/>
                </a:solidFill>
                <a:latin typeface="Trebuchet MS"/>
                <a:ea typeface="Trebuchet MS" pitchFamily="34" charset="0"/>
                <a:cs typeface="Trebuchet M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 spc="-50">
                <a:solidFill>
                  <a:srgbClr val="404040"/>
                </a:solidFill>
                <a:latin typeface="Trebuchet MS"/>
                <a:ea typeface="Trebuchet MS" pitchFamily="34" charset="0"/>
                <a:cs typeface="Trebuchet M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 spc="-50">
                <a:solidFill>
                  <a:srgbClr val="404040"/>
                </a:solidFill>
                <a:latin typeface="Trebuchet MS"/>
                <a:ea typeface="Trebuchet MS" pitchFamily="34" charset="0"/>
                <a:cs typeface="Trebuchet M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 spc="-50">
                <a:solidFill>
                  <a:srgbClr val="404040"/>
                </a:solidFill>
                <a:latin typeface="Trebuchet MS"/>
                <a:ea typeface="Trebuchet MS" pitchFamily="34" charset="0"/>
                <a:cs typeface="Trebuchet M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Seared in hot pan, then cooked in hot liquid, partially submerged</a:t>
            </a: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Cooked in hot liquid, completely submerged – liquid becomes integral part of the food after it gains elements lost from meat/vegetables</a:t>
            </a:r>
          </a:p>
          <a:p>
            <a:pPr>
              <a:buFont typeface="Wingdings" panose="05000000000000000000" pitchFamily="2" charset="2"/>
              <a:buChar char="à"/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à"/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  <a:p>
            <a:pPr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73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21CDA-9445-4805-BCA2-6008C850B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 1 HW Questions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FA41D43-1253-4610-B0A3-412298F0A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180" y="2438401"/>
            <a:ext cx="8229600" cy="281940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altLang="en-US" sz="3600" dirty="0">
                <a:solidFill>
                  <a:schemeClr val="tx1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Conduction Problem</a:t>
            </a:r>
          </a:p>
          <a:p>
            <a:pPr>
              <a:defRPr/>
            </a:pPr>
            <a:r>
              <a:rPr lang="en-US" altLang="en-US" sz="3600" dirty="0">
                <a:solidFill>
                  <a:schemeClr val="tx1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Convection Problem</a:t>
            </a:r>
          </a:p>
          <a:p>
            <a:pPr>
              <a:defRPr/>
            </a:pPr>
            <a:r>
              <a:rPr lang="en-US" altLang="en-US" sz="3600" dirty="0">
                <a:solidFill>
                  <a:schemeClr val="tx1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Radiation Problem</a:t>
            </a:r>
          </a:p>
        </p:txBody>
      </p:sp>
    </p:spTree>
    <p:extLst>
      <p:ext uri="{BB962C8B-B14F-4D97-AF65-F5344CB8AC3E}">
        <p14:creationId xmlns:p14="http://schemas.microsoft.com/office/powerpoint/2010/main" val="3280258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21CDA-9445-4805-BCA2-6008C850B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Draw Heat Flow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63617-818B-4A6C-922D-1411DE043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The Spoon in a cup of freshly-poured coffee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The Mug of freshly-poured coffee sitting on a table, still with spoon in it</a:t>
            </a:r>
          </a:p>
          <a:p>
            <a:pPr lvl="1">
              <a:defRPr/>
            </a:pPr>
            <a:r>
              <a:rPr lang="en-US" altLang="en-US" sz="2000" dirty="0">
                <a:latin typeface="Trebuchet MS" panose="020B0603020202020204" pitchFamily="34" charset="0"/>
                <a:cs typeface="Trebuchet MS" panose="020B0603020202020204" pitchFamily="34" charset="0"/>
              </a:rPr>
              <a:t>The Transient Version</a:t>
            </a:r>
          </a:p>
          <a:p>
            <a:pPr lvl="1">
              <a:defRPr/>
            </a:pPr>
            <a:r>
              <a:rPr lang="en-US" altLang="en-US" sz="2000" dirty="0">
                <a:latin typeface="Trebuchet MS" panose="020B0603020202020204" pitchFamily="34" charset="0"/>
                <a:cs typeface="Trebuchet MS" panose="020B0603020202020204" pitchFamily="34" charset="0"/>
              </a:rPr>
              <a:t>The Quasi-Steady-State Version</a:t>
            </a:r>
          </a:p>
          <a:p>
            <a:pPr lvl="1">
              <a:defRPr/>
            </a:pPr>
            <a:r>
              <a:rPr lang="en-US" altLang="en-US" sz="2000" dirty="0">
                <a:latin typeface="Trebuchet MS" panose="020B0603020202020204" pitchFamily="34" charset="0"/>
                <a:cs typeface="Trebuchet MS" panose="020B0603020202020204" pitchFamily="34" charset="0"/>
              </a:rPr>
              <a:t>The Long-Term Steady-State Version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9787E686-A4BD-4F86-9710-20A38BF75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In-Class Activity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C9066D14-CC51-4EA9-BBAB-39C0317DF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000" dirty="0">
                <a:latin typeface="Trebuchet MS" panose="020B0603020202020204" pitchFamily="34" charset="0"/>
                <a:cs typeface="Trebuchet MS" panose="020B0603020202020204" pitchFamily="34" charset="0"/>
                <a:sym typeface="Symbol" panose="05050102010706020507" pitchFamily="18" charset="2"/>
              </a:rPr>
              <a:t>Draw a heat flow diagram showing the path/forms of heat transfer for both a single pane window and </a:t>
            </a:r>
            <a:r>
              <a:rPr lang="en-US" altLang="en-US" sz="2000" dirty="0" err="1">
                <a:latin typeface="Trebuchet MS" panose="020B0603020202020204" pitchFamily="34" charset="0"/>
                <a:cs typeface="Trebuchet MS" panose="020B0603020202020204" pitchFamily="34" charset="0"/>
                <a:sym typeface="Symbol" panose="05050102010706020507" pitchFamily="18" charset="2"/>
              </a:rPr>
              <a:t>and</a:t>
            </a:r>
            <a:r>
              <a:rPr lang="en-US" altLang="en-US" sz="2000" dirty="0">
                <a:latin typeface="Trebuchet MS" panose="020B0603020202020204" pitchFamily="34" charset="0"/>
                <a:cs typeface="Trebuchet MS" panose="020B0603020202020204" pitchFamily="34" charset="0"/>
                <a:sym typeface="Symbol" panose="05050102010706020507" pitchFamily="18" charset="2"/>
              </a:rPr>
              <a:t> double pane window. Assume room air temp is 75 °F, and the outside air temp is 50 °F. </a:t>
            </a:r>
          </a:p>
          <a:p>
            <a:pPr marL="0" indent="0">
              <a:buNone/>
              <a:defRPr/>
            </a:pPr>
            <a:endParaRPr lang="en-US" altLang="en-US" sz="1600" dirty="0">
              <a:latin typeface="Trebuchet MS" panose="020B0603020202020204" pitchFamily="34" charset="0"/>
              <a:cs typeface="Trebuchet MS" panose="020B0603020202020204" pitchFamily="34" charset="0"/>
              <a:sym typeface="Symbol" panose="05050102010706020507" pitchFamily="18" charset="2"/>
            </a:endParaRPr>
          </a:p>
        </p:txBody>
      </p:sp>
      <p:pic>
        <p:nvPicPr>
          <p:cNvPr id="33794" name="Picture 2">
            <a:extLst>
              <a:ext uri="{FF2B5EF4-FFF2-40B4-BE49-F238E27FC236}">
                <a16:creationId xmlns:a16="http://schemas.microsoft.com/office/drawing/2014/main" id="{EEF31B38-F0CF-4CEC-9FD6-343E5E7F0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14600"/>
            <a:ext cx="3676650" cy="3682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71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9787E686-A4BD-4F86-9710-20A38BF75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 Problem 1.24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DE90CC4-A0A4-4F43-8C04-154824D4C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72440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000" dirty="0">
                <a:latin typeface="Trebuchet MS" panose="020B0603020202020204" pitchFamily="34" charset="0"/>
                <a:cs typeface="Trebuchet MS" panose="020B0603020202020204" pitchFamily="34" charset="0"/>
                <a:sym typeface="Symbol" panose="05050102010706020507" pitchFamily="18" charset="2"/>
              </a:rPr>
              <a:t>Spherical interplanetary probe has a rate of heat generation of 150 [W]. Calculate the steady-state surface temperature of the probe if radiation to space is the only means of rejecting heat (assume </a:t>
            </a:r>
            <a:r>
              <a:rPr lang="en-US" altLang="en-US" sz="2000" dirty="0" err="1">
                <a:latin typeface="Trebuchet MS" panose="020B0603020202020204" pitchFamily="34" charset="0"/>
                <a:cs typeface="Trebuchet MS" panose="020B0603020202020204" pitchFamily="34" charset="0"/>
                <a:sym typeface="Symbol" panose="05050102010706020507" pitchFamily="18" charset="2"/>
              </a:rPr>
              <a:t>T</a:t>
            </a:r>
            <a:r>
              <a:rPr lang="en-US" altLang="en-US" sz="2000" baseline="-25000" dirty="0" err="1">
                <a:latin typeface="Trebuchet MS" panose="020B0603020202020204" pitchFamily="34" charset="0"/>
                <a:cs typeface="Trebuchet MS" panose="020B0603020202020204" pitchFamily="34" charset="0"/>
                <a:sym typeface="Symbol" panose="05050102010706020507" pitchFamily="18" charset="2"/>
              </a:rPr>
              <a:t>sur</a:t>
            </a:r>
            <a:r>
              <a:rPr lang="en-US" altLang="en-US" sz="2000" dirty="0">
                <a:latin typeface="Trebuchet MS" panose="020B0603020202020204" pitchFamily="34" charset="0"/>
                <a:cs typeface="Trebuchet MS" panose="020B0603020202020204" pitchFamily="34" charset="0"/>
                <a:sym typeface="Symbol" panose="05050102010706020507" pitchFamily="18" charset="2"/>
              </a:rPr>
              <a:t> is at absolute zero). Diameter and emissivity are as shown in the schematic. </a:t>
            </a:r>
          </a:p>
          <a:p>
            <a:pPr marL="0" indent="0">
              <a:buNone/>
              <a:defRPr/>
            </a:pPr>
            <a:endParaRPr lang="en-US" altLang="en-US" sz="1600" dirty="0">
              <a:latin typeface="Trebuchet MS" panose="020B0603020202020204" pitchFamily="34" charset="0"/>
              <a:cs typeface="Trebuchet MS" panose="020B0603020202020204" pitchFamily="34" charset="0"/>
              <a:sym typeface="Symbol" panose="05050102010706020507" pitchFamily="18" charset="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E7DBED-BEB1-4FC2-B36E-69E0F28AE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895600"/>
            <a:ext cx="7239000" cy="22236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9771E75-229C-0E0F-93EF-C87824ABBC15}"/>
                  </a:ext>
                </a:extLst>
              </p:cNvPr>
              <p:cNvSpPr txBox="1"/>
              <p:nvPr/>
            </p:nvSpPr>
            <p:spPr>
              <a:xfrm>
                <a:off x="538716" y="5329906"/>
                <a:ext cx="4191000" cy="4029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en-US" sz="2000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cs typeface="Trebuchet MS" panose="020B0603020202020204" pitchFamily="34" charset="0"/>
                            </a:rPr>
                          </m:ctrlPr>
                        </m:sSubSupPr>
                        <m:e>
                          <m:r>
                            <a:rPr lang="en-US" altLang="en-US" sz="2000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cs typeface="Trebuchet MS" panose="020B0603020202020204" pitchFamily="34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en-US" sz="2000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cs typeface="Trebuchet MS" panose="020B0603020202020204" pitchFamily="34" charset="0"/>
                            </a:rPr>
                            <m:t>𝑟𝑎𝑑</m:t>
                          </m:r>
                        </m:sub>
                        <m:sup>
                          <m:r>
                            <a:rPr lang="en-US" altLang="en-US" sz="2000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cs typeface="Trebuchet MS" panose="020B0603020202020204" pitchFamily="34" charset="0"/>
                            </a:rPr>
                            <m:t>′′</m:t>
                          </m:r>
                        </m:sup>
                      </m:sSubSup>
                      <m:r>
                        <a:rPr lang="en-US" altLang="en-US" sz="2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cs typeface="Trebuchet MS" panose="020B0603020202020204" pitchFamily="34" charset="0"/>
                        </a:rPr>
                        <m:t>=</m:t>
                      </m:r>
                      <m:r>
                        <a:rPr lang="en-US" altLang="en-US" sz="2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rebuchet MS" panose="020B0603020202020204" pitchFamily="34" charset="0"/>
                        </a:rPr>
                        <m:t>𝜀</m:t>
                      </m:r>
                      <m:sSub>
                        <m:sSubPr>
                          <m:ctrlPr>
                            <a:rPr lang="en-US" altLang="en-US" sz="2000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rebuchet MS" panose="020B0603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sz="2000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rebuchet MS" panose="020B0603020202020204" pitchFamily="34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en-US" sz="2000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rebuchet MS" panose="020B0603020202020204" pitchFamily="34" charset="0"/>
                            </a:rPr>
                            <m:t>𝑏</m:t>
                          </m:r>
                        </m:sub>
                      </m:sSub>
                      <m:r>
                        <a:rPr lang="en-US" altLang="en-US" sz="2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rebuchet MS" panose="020B0603020202020204" pitchFamily="34" charset="0"/>
                        </a:rPr>
                        <m:t>−</m:t>
                      </m:r>
                      <m:r>
                        <a:rPr lang="en-US" altLang="en-US" sz="2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rebuchet MS" panose="020B0603020202020204" pitchFamily="34" charset="0"/>
                        </a:rPr>
                        <m:t>𝛼</m:t>
                      </m:r>
                      <m:r>
                        <a:rPr lang="en-US" altLang="en-US" sz="2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rebuchet MS" panose="020B0603020202020204" pitchFamily="34" charset="0"/>
                        </a:rPr>
                        <m:t>𝐺</m:t>
                      </m:r>
                      <m:r>
                        <a:rPr lang="en-US" altLang="en-US" sz="2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rebuchet MS" panose="020B0603020202020204" pitchFamily="34" charset="0"/>
                        </a:rPr>
                        <m:t>=</m:t>
                      </m:r>
                      <m:r>
                        <a:rPr lang="en-US" altLang="en-US" sz="2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rebuchet MS" panose="020B0603020202020204" pitchFamily="34" charset="0"/>
                        </a:rPr>
                        <m:t>𝜀𝜎</m:t>
                      </m:r>
                      <m:r>
                        <a:rPr lang="en-US" altLang="en-US" sz="2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rebuchet MS" panose="020B0603020202020204" pitchFamily="34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en-US" sz="2000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rebuchet MS" panose="020B0603020202020204" pitchFamily="34" charset="0"/>
                            </a:rPr>
                          </m:ctrlPr>
                        </m:sSubSupPr>
                        <m:e>
                          <m:r>
                            <a:rPr lang="en-US" altLang="en-US" sz="2000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rebuchet MS" panose="020B0603020202020204" pitchFamily="3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en-US" sz="2000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rebuchet MS" panose="020B0603020202020204" pitchFamily="34" charset="0"/>
                            </a:rPr>
                            <m:t>𝑠</m:t>
                          </m:r>
                        </m:sub>
                        <m:sup>
                          <m:r>
                            <a:rPr lang="en-US" altLang="en-US" sz="2000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rebuchet MS" panose="020B0603020202020204" pitchFamily="34" charset="0"/>
                            </a:rPr>
                            <m:t>4</m:t>
                          </m:r>
                        </m:sup>
                      </m:sSubSup>
                      <m:r>
                        <a:rPr lang="en-US" altLang="en-US" sz="2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rebuchet MS" panose="020B0603020202020204" pitchFamily="34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en-US" sz="2000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rebuchet MS" panose="020B0603020202020204" pitchFamily="34" charset="0"/>
                            </a:rPr>
                          </m:ctrlPr>
                        </m:sSubSupPr>
                        <m:e>
                          <m:r>
                            <a:rPr lang="en-US" altLang="en-US" sz="2000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rebuchet MS" panose="020B0603020202020204" pitchFamily="3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en-US" sz="2000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rebuchet MS" panose="020B0603020202020204" pitchFamily="34" charset="0"/>
                            </a:rPr>
                            <m:t>𝑠𝑢𝑟</m:t>
                          </m:r>
                        </m:sub>
                        <m:sup>
                          <m:r>
                            <a:rPr lang="en-US" altLang="en-US" sz="2000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rebuchet MS" panose="020B0603020202020204" pitchFamily="34" charset="0"/>
                            </a:rPr>
                            <m:t>4</m:t>
                          </m:r>
                        </m:sup>
                      </m:sSubSup>
                      <m:r>
                        <a:rPr lang="en-US" altLang="en-US" sz="2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rebuchet MS" panose="020B0603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9771E75-229C-0E0F-93EF-C87824ABBC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16" y="5329906"/>
                <a:ext cx="4191000" cy="402995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A2F6BAB-CE63-DDFF-A728-D9A7127E88B2}"/>
              </a:ext>
            </a:extLst>
          </p:cNvPr>
          <p:cNvSpPr txBox="1"/>
          <p:nvPr/>
        </p:nvSpPr>
        <p:spPr>
          <a:xfrm>
            <a:off x="4953000" y="533134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  <a:defRPr/>
            </a:pPr>
            <a:r>
              <a:rPr lang="el-GR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(5.67 x 10</a:t>
            </a:r>
            <a:r>
              <a:rPr lang="en-US" alt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-8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[W/m</a:t>
            </a:r>
            <a:r>
              <a:rPr lang="en-US" alt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K</a:t>
            </a:r>
            <a:r>
              <a:rPr lang="en-US" alt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])</a:t>
            </a:r>
            <a:endParaRPr lang="en-US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9787E686-A4BD-4F86-9710-20A38BF75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Solution to Problem 1.24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E7DBED-BEB1-4FC2-B36E-69E0F28AE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334655"/>
            <a:ext cx="4572000" cy="140438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AB749D-8383-4101-AA4B-5DAF85E3F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509" y="3129802"/>
            <a:ext cx="7620000" cy="243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390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9787E686-A4BD-4F86-9710-20A38BF75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Solution to Problem 1.24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E7DBED-BEB1-4FC2-B36E-69E0F28AE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334655"/>
            <a:ext cx="4572000" cy="14043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E6001B-40D7-4941-9012-32C91E6A79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200400"/>
            <a:ext cx="7620000" cy="218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355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21CDA-9445-4805-BCA2-6008C850B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Draw Your Heat Flow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63617-818B-4A6C-922D-1411DE043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Welding (with a torch)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Welding (MIG)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Welding (TIG)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Phone Touchscreen</a:t>
            </a:r>
          </a:p>
          <a:p>
            <a:pPr lvl="1">
              <a:defRPr/>
            </a:pPr>
            <a:r>
              <a:rPr lang="en-US" altLang="en-US" sz="2000" dirty="0">
                <a:latin typeface="Trebuchet MS" panose="020B0603020202020204" pitchFamily="34" charset="0"/>
                <a:cs typeface="Trebuchet MS" panose="020B0603020202020204" pitchFamily="34" charset="0"/>
              </a:rPr>
              <a:t>Change in heat</a:t>
            </a:r>
          </a:p>
          <a:p>
            <a:pPr lvl="1">
              <a:defRPr/>
            </a:pPr>
            <a:r>
              <a:rPr lang="en-US" altLang="en-US" sz="2000" dirty="0">
                <a:latin typeface="Trebuchet MS" panose="020B0603020202020204" pitchFamily="34" charset="0"/>
                <a:cs typeface="Trebuchet MS" panose="020B0603020202020204" pitchFamily="34" charset="0"/>
              </a:rPr>
              <a:t>Change in resistance</a:t>
            </a:r>
          </a:p>
          <a:p>
            <a:pPr lvl="1">
              <a:defRPr/>
            </a:pPr>
            <a:r>
              <a:rPr lang="en-US" altLang="en-US" sz="2000" dirty="0">
                <a:latin typeface="Trebuchet MS" panose="020B0603020202020204" pitchFamily="34" charset="0"/>
                <a:cs typeface="Trebuchet MS" panose="020B0603020202020204" pitchFamily="34" charset="0"/>
              </a:rPr>
              <a:t>Change in impedance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Cooking on a stovetop</a:t>
            </a:r>
          </a:p>
          <a:p>
            <a:pPr lvl="1">
              <a:defRPr/>
            </a:pPr>
            <a:r>
              <a:rPr lang="en-US" altLang="en-US" sz="2000" dirty="0">
                <a:latin typeface="Trebuchet MS" panose="020B0603020202020204" pitchFamily="34" charset="0"/>
                <a:cs typeface="Trebuchet MS" panose="020B0603020202020204" pitchFamily="34" charset="0"/>
              </a:rPr>
              <a:t>Electric range with metal pot</a:t>
            </a:r>
          </a:p>
          <a:p>
            <a:pPr lvl="1">
              <a:defRPr/>
            </a:pPr>
            <a:r>
              <a:rPr lang="en-US" altLang="en-US" sz="2000" dirty="0">
                <a:latin typeface="Trebuchet MS" panose="020B0603020202020204" pitchFamily="34" charset="0"/>
                <a:cs typeface="Trebuchet MS" panose="020B0603020202020204" pitchFamily="34" charset="0"/>
              </a:rPr>
              <a:t>Gas range with metal pot</a:t>
            </a:r>
          </a:p>
          <a:p>
            <a:pPr lvl="1">
              <a:defRPr/>
            </a:pPr>
            <a:r>
              <a:rPr lang="en-US" altLang="en-US" sz="2000" dirty="0">
                <a:latin typeface="Trebuchet MS" panose="020B0603020202020204" pitchFamily="34" charset="0"/>
                <a:cs typeface="Trebuchet MS" panose="020B0603020202020204" pitchFamily="34" charset="0"/>
              </a:rPr>
              <a:t>Inductive range with metal pot</a:t>
            </a:r>
          </a:p>
          <a:p>
            <a:pPr lvl="1">
              <a:defRPr/>
            </a:pPr>
            <a:endParaRPr lang="en-US" altLang="en-US" sz="20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187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21CDA-9445-4805-BCA2-6008C850B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Draw Your Heat Flow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63617-818B-4A6C-922D-1411DE043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Cooking on a stovetop</a:t>
            </a:r>
          </a:p>
          <a:p>
            <a:pPr lvl="1">
              <a:defRPr/>
            </a:pPr>
            <a:r>
              <a:rPr lang="en-US" altLang="en-US" sz="2000" dirty="0">
                <a:latin typeface="Trebuchet MS" panose="020B0603020202020204" pitchFamily="34" charset="0"/>
                <a:cs typeface="Trebuchet MS" panose="020B0603020202020204" pitchFamily="34" charset="0"/>
              </a:rPr>
              <a:t>Aluminum pan vs cast iron pan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Rain falling on a hot light bulb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Hot-Side of Turbocharger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Marshmallow and a fire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Microwaving something (non-metallic)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Nuclear fuel rod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Melting ice cream cone at the beach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CPU/GPU cooler</a:t>
            </a:r>
          </a:p>
          <a:p>
            <a:pPr>
              <a:defRPr/>
            </a:pPr>
            <a:r>
              <a:rPr lang="en-US" altLang="en-US" sz="2400" dirty="0">
                <a:latin typeface="Trebuchet MS" panose="020B0603020202020204" pitchFamily="34" charset="0"/>
                <a:cs typeface="Trebuchet MS" panose="020B0603020202020204" pitchFamily="34" charset="0"/>
              </a:rPr>
              <a:t>Tire/Brake assembly under deceleration</a:t>
            </a:r>
          </a:p>
          <a:p>
            <a:pPr>
              <a:defRPr/>
            </a:pPr>
            <a:endParaRPr lang="en-US" altLang="en-US" sz="2400" dirty="0">
              <a:latin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2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3695</TotalTime>
  <Words>459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Trebuchet MS</vt:lpstr>
      <vt:lpstr>Wingdings</vt:lpstr>
      <vt:lpstr>Office Theme</vt:lpstr>
      <vt:lpstr>ME 345 Heat Transfer (HTx)</vt:lpstr>
      <vt:lpstr>Week 1 HW Questions</vt:lpstr>
      <vt:lpstr>Draw Heat Flow Diagrams</vt:lpstr>
      <vt:lpstr>In-Class Activity</vt:lpstr>
      <vt:lpstr>Example Problem 1.24</vt:lpstr>
      <vt:lpstr>Solution to Problem 1.24</vt:lpstr>
      <vt:lpstr>Solution to Problem 1.24</vt:lpstr>
      <vt:lpstr>Draw Your Heat Flow Diagrams</vt:lpstr>
      <vt:lpstr>Draw Your Heat Flow Diagrams</vt:lpstr>
      <vt:lpstr>Methods of Cooking</vt:lpstr>
      <vt:lpstr>Methods of Cooking</vt:lpstr>
      <vt:lpstr>Methods of Cooking</vt:lpstr>
    </vt:vector>
  </TitlesOfParts>
  <Company>Creative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Intro</dc:title>
  <dc:creator>Dan Cordon</dc:creator>
  <cp:lastModifiedBy>Cordon, Dan (dcordon@uidaho.edu)</cp:lastModifiedBy>
  <cp:revision>217</cp:revision>
  <dcterms:created xsi:type="dcterms:W3CDTF">2007-12-14T00:01:34Z</dcterms:created>
  <dcterms:modified xsi:type="dcterms:W3CDTF">2023-08-25T18:55:02Z</dcterms:modified>
</cp:coreProperties>
</file>