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30" r:id="rId2"/>
    <p:sldId id="378" r:id="rId3"/>
    <p:sldId id="379" r:id="rId4"/>
    <p:sldId id="405" r:id="rId5"/>
    <p:sldId id="407" r:id="rId6"/>
    <p:sldId id="406" r:id="rId7"/>
    <p:sldId id="410" r:id="rId8"/>
    <p:sldId id="421" r:id="rId9"/>
    <p:sldId id="408" r:id="rId10"/>
    <p:sldId id="411" r:id="rId11"/>
    <p:sldId id="412" r:id="rId12"/>
    <p:sldId id="413" r:id="rId13"/>
    <p:sldId id="414" r:id="rId14"/>
    <p:sldId id="416" r:id="rId15"/>
    <p:sldId id="417" r:id="rId16"/>
    <p:sldId id="418" r:id="rId17"/>
    <p:sldId id="419" r:id="rId18"/>
    <p:sldId id="420" r:id="rId19"/>
    <p:sldId id="415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/>
    <p:restoredTop sz="90819" autoAdjust="0"/>
  </p:normalViewPr>
  <p:slideViewPr>
    <p:cSldViewPr>
      <p:cViewPr varScale="1">
        <p:scale>
          <a:sx n="86" d="100"/>
          <a:sy n="86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93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FC0CF1-E074-4E5B-85FB-1D60EA0D5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D0E13-784E-4625-B937-8D9258B9E7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AFCF6B4-58E6-4385-9461-D426C8088828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69E89-1091-4E2F-A444-73A88E423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81AA8-2C0F-474B-B0F2-189534A14C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C5A9D4-72F9-406F-A5F7-CA33551EE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484C0A-188A-48FC-9028-637276CE78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60CBD-9C4C-4DCC-943A-4D670E986C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9B00AD68-6F29-4DE4-B61A-E31B8FCB9967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FA8687-CAB0-44E3-8A27-B4F6E3229D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DF4BD9-2FD1-4C94-8650-BA521C03D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CB47-EDE9-4DF8-B12C-40B389A23B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37134-191D-4229-A5CC-EB2CE7D1B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3BA905-4456-464E-833F-E3CECB402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03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045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9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85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6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8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25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38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18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40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3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89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53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6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3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00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8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2922-C42E-49A8-AB0D-95046EB0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CC4360C-BF5C-4B4C-8949-AF367336EF3C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A132-DE6B-4766-8AF0-F5327C62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79285-C29A-4056-9C9C-2E305E6F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3E0646-B256-4BBF-B683-D2A91D01C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5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A766D-09E8-44BA-9981-61437C25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90B25F1-984C-405E-93E9-E2847718C129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6A62-70BF-49C9-A3F0-071904B1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459C-EBFD-43A1-9B90-00147832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345EE3-CC72-42EF-85AA-E123365BD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22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5552-D90F-4219-B575-D6DF9185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A0AB8CD-6E1F-44C0-BC55-77A008015B47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C2C8-C2C3-4A15-A965-6D642D3E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D0F30-55F5-4A27-BA5A-F02908FF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E81AD8-5691-4607-B5DB-E3E9CA977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0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ECDC-38E8-4BA1-8EC6-F70ED56B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A429627-6A73-437F-B167-DDA611865695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6D4C-B507-47F5-A6EF-76E08CD7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4C384-A3DE-4836-87C7-B1D106D7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10B3CA-B38E-4394-9F3E-064C5FACF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53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88C8-6544-4E81-A5F9-42FAD4CE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F0E936D-2C8A-419C-B9CC-85B00A4E5092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DE4A-20AB-441C-93AC-C4F02FD9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6D0E0-B7C7-4A3E-90BE-008E0C55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7989F0-F364-4F39-BC50-132F2B3BD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4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5BC34-0B7B-4065-AC9D-8166D1A9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E93154E-D61B-41F4-8752-242B8262C767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DE9BB-B295-449B-9334-CE203A2E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E6883-0DEA-4BC3-8125-8A9DA991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026002-FF5F-4A23-B115-F4A00ABAB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0C29D-8087-4581-9624-2EA0CE80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6180B90-0666-4495-9CDF-20F4D8843CAD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A2CED-D8D8-4FC7-811E-CDFE9BA8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EAAF7-3267-4353-8151-E05D91CB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43E8E5-7A49-4CD5-AD0A-B298A0424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7A7B7-C859-4923-8804-150A209A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44144C4-AE91-4D4A-938A-7E50E2DD3A86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3C9AB-5BD8-469C-BC0E-C1C6EEF5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D9BF3-F5CD-4E09-9038-4525786F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45B7FB-C3F6-4F65-A919-8A7F05FC8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8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EB14C-023F-462D-A6EB-757AF616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930B953-F3CB-452B-80F5-7ABC17E7F7C5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70C99-011F-4D0A-B165-6EF9CB83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A2DB5-6ADD-41F6-B088-BF724258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1EBD3-7CD8-4CBF-8900-C5B7C36F9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82746-1F59-4E83-A418-637AAC8B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D7E4223-1B09-4947-9E64-3145E970E02F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F302F-2353-44B1-A9F8-7C9E7D54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5F7D2-6729-4949-B1BC-D7128CAF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EB03E2-8A93-45CC-BED9-011731DDC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9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8F281-A24F-4E0F-874F-94EA22E2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4543830-B051-4276-83FF-44A60070D8E7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3B88E-8D93-4D2A-B937-28BADDB7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63786-57AF-4BE3-B4F1-36389B44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0224BE-49EE-46C5-898C-CFD7ADDC4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16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8ABF1-8854-4174-BC7D-198D8AAE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Mechanical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9E7DF-85C7-4270-8D40-75758CC2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2">
            <a:extLst>
              <a:ext uri="{FF2B5EF4-FFF2-40B4-BE49-F238E27FC236}">
                <a16:creationId xmlns:a16="http://schemas.microsoft.com/office/drawing/2014/main" id="{1B4F42A1-6855-4E39-B463-B72E426A09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2400"/>
            <a:ext cx="9144000" cy="6705600"/>
            <a:chOff x="0" y="227955"/>
            <a:chExt cx="9238889" cy="69216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8A71F8-010E-4D09-B731-C0FE323EA686}"/>
                </a:ext>
              </a:extLst>
            </p:cNvPr>
            <p:cNvSpPr/>
            <p:nvPr userDrawn="1"/>
          </p:nvSpPr>
          <p:spPr>
            <a:xfrm>
              <a:off x="227764" y="227955"/>
              <a:ext cx="8685519" cy="639895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F60F4B-920B-4B28-96E9-D8D95035DE75}"/>
                </a:ext>
              </a:extLst>
            </p:cNvPr>
            <p:cNvSpPr/>
            <p:nvPr userDrawn="1"/>
          </p:nvSpPr>
          <p:spPr>
            <a:xfrm>
              <a:off x="0" y="6240185"/>
              <a:ext cx="376934" cy="117983"/>
            </a:xfrm>
            <a:prstGeom prst="rect">
              <a:avLst/>
            </a:prstGeom>
            <a:solidFill>
              <a:srgbClr val="A78D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31" name="Picture 8" descr="ui_logo_rgb.pdf">
              <a:extLst>
                <a:ext uri="{FF2B5EF4-FFF2-40B4-BE49-F238E27FC236}">
                  <a16:creationId xmlns:a16="http://schemas.microsoft.com/office/drawing/2014/main" id="{DDA28857-3651-44B1-81BF-ED567F020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66" y="6138684"/>
              <a:ext cx="1874242" cy="3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9" descr="engr_ppt.pdf">
              <a:extLst>
                <a:ext uri="{FF2B5EF4-FFF2-40B4-BE49-F238E27FC236}">
                  <a16:creationId xmlns:a16="http://schemas.microsoft.com/office/drawing/2014/main" id="{9650E7E3-B515-4541-AF5D-CA009E427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60" y="6198313"/>
              <a:ext cx="2933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admin-gold-whiteCLIP.png">
              <a:extLst>
                <a:ext uri="{FF2B5EF4-FFF2-40B4-BE49-F238E27FC236}">
                  <a16:creationId xmlns:a16="http://schemas.microsoft.com/office/drawing/2014/main" id="{756CA255-3EA6-447A-9804-711E275F9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42" y="5378209"/>
              <a:ext cx="1758547" cy="177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000" spc="-1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98AAB2F-67B5-4516-AF7A-E72B41CC48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 345</a:t>
            </a:r>
            <a:br>
              <a:rPr lang="en-US" dirty="0"/>
            </a:br>
            <a:r>
              <a:rPr lang="en-US" dirty="0"/>
              <a:t>Heat Transfer (</a:t>
            </a:r>
            <a:r>
              <a:rPr lang="en-US" dirty="0" err="1"/>
              <a:t>HTx</a:t>
            </a:r>
            <a:r>
              <a:rPr lang="en-US" dirty="0"/>
              <a:t>)</a:t>
            </a:r>
          </a:p>
        </p:txBody>
      </p:sp>
      <p:sp>
        <p:nvSpPr>
          <p:cNvPr id="2051" name="Subtitle 3">
            <a:extLst>
              <a:ext uri="{FF2B5EF4-FFF2-40B4-BE49-F238E27FC236}">
                <a16:creationId xmlns:a16="http://schemas.microsoft.com/office/drawing/2014/main" id="{04251219-E51F-48D6-B60C-C373B8452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Professor: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Dr. Dan Cordon (AKA Dr. Dan)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459" y="306388"/>
            <a:ext cx="4479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 CYLINDRICAL WALL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B4EEF-A046-4ACD-98E4-CB6268831D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670"/>
          <a:stretch/>
        </p:blipFill>
        <p:spPr>
          <a:xfrm>
            <a:off x="577273" y="1143001"/>
            <a:ext cx="5118122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B385E-CC58-4B68-A1B0-24845559AD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7" t="49670"/>
          <a:stretch/>
        </p:blipFill>
        <p:spPr>
          <a:xfrm>
            <a:off x="3429000" y="1143001"/>
            <a:ext cx="4889522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75241-15CF-4927-B702-7C8474357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828801"/>
            <a:ext cx="3048000" cy="396347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EDA255-B6E4-452A-B3BD-B686E53F9941}"/>
              </a:ext>
            </a:extLst>
          </p:cNvPr>
          <p:cNvCxnSpPr/>
          <p:nvPr/>
        </p:nvCxnSpPr>
        <p:spPr>
          <a:xfrm flipV="1">
            <a:off x="2622563" y="1066801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C0BFA9-1091-4067-916C-33FA96C1663F}"/>
              </a:ext>
            </a:extLst>
          </p:cNvPr>
          <p:cNvCxnSpPr/>
          <p:nvPr/>
        </p:nvCxnSpPr>
        <p:spPr>
          <a:xfrm flipV="1">
            <a:off x="5187961" y="1066801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7416AE-D363-4F2E-A946-F4DD7E501308}"/>
              </a:ext>
            </a:extLst>
          </p:cNvPr>
          <p:cNvCxnSpPr/>
          <p:nvPr/>
        </p:nvCxnSpPr>
        <p:spPr>
          <a:xfrm flipV="1">
            <a:off x="3905262" y="1066801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D04868-93C2-4B71-ACB1-87397D8B27A2}"/>
              </a:ext>
            </a:extLst>
          </p:cNvPr>
          <p:cNvCxnSpPr/>
          <p:nvPr/>
        </p:nvCxnSpPr>
        <p:spPr>
          <a:xfrm flipV="1">
            <a:off x="4514862" y="1066801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C9875ED2-338F-42C8-928E-59F72B982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439" y="2252805"/>
                <a:ext cx="4267200" cy="3138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When 1D, SS, no heat generation, and constant thermal conductivity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C9875ED2-338F-42C8-928E-59F72B982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439" y="2252805"/>
                <a:ext cx="4267200" cy="3138167"/>
              </a:xfrm>
              <a:prstGeom prst="rect">
                <a:avLst/>
              </a:prstGeom>
              <a:blipFill>
                <a:blip r:embed="rId8"/>
                <a:stretch>
                  <a:fillRect l="-2286" t="-1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9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211" y="306388"/>
            <a:ext cx="4735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1D SS CYLINDRICAL WALL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069663"/>
                <a:ext cx="8229600" cy="4723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1D SS heat transfer in cylindrical coordinates. No internal heat generation.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Heat rate at any point in the r-direction is: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Heat rate (not heat flux) is constant in radial direction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Integrate heat equation twice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  <m:f>
                          <m:fPr>
                            <m:ctrlP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)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b="0" i="1" dirty="0">
                  <a:solidFill>
                    <a:schemeClr val="accent4">
                      <a:lumMod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BC’s: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400" i="1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en-US" sz="2400" i="1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4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This gives us two equations with C1 and C2</a:t>
                </a:r>
              </a:p>
            </p:txBody>
          </p:sp>
        </mc:Choice>
        <mc:Fallback xmlns="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069663"/>
                <a:ext cx="8229600" cy="4723922"/>
              </a:xfrm>
              <a:prstGeom prst="rect">
                <a:avLst/>
              </a:prstGeom>
              <a:blipFill>
                <a:blip r:embed="rId6"/>
                <a:stretch>
                  <a:fillRect l="-1111" t="-1032" r="-444" b="-1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3FD96F-CBFA-4181-AB39-7AEA28970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731" y="2286000"/>
            <a:ext cx="2768538" cy="58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4B717-34AF-47EA-AAC4-6C16418DA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540" y="5758235"/>
            <a:ext cx="5205720" cy="4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211" y="306388"/>
            <a:ext cx="4735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1D SS CYLINDRICAL WALL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139162"/>
                <a:ext cx="8229600" cy="4974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Solve for C1 and C2 and substitute into T(r) equation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Using Fourier’s Law we can also find the heat rate as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Remembering that thermal resistance can be defined as: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For conduction through a cylindrical wall this becomes</a:t>
                </a:r>
                <a:endParaRPr lang="en-US" sz="2400" b="0" i="1" dirty="0"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𝐿𝑘</m:t>
                          </m:r>
                        </m:den>
                      </m:f>
                    </m:oMath>
                  </m:oMathPara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139162"/>
                <a:ext cx="8229600" cy="4974054"/>
              </a:xfrm>
              <a:prstGeom prst="rect">
                <a:avLst/>
              </a:prstGeom>
              <a:blipFill>
                <a:blip r:embed="rId6"/>
                <a:stretch>
                  <a:fillRect l="-1111" t="-9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538810-2F12-4C80-B404-E849F82EA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361" y="1721959"/>
            <a:ext cx="3243278" cy="77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BDC05-9A4B-4041-A1B6-DEDC87294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6625" y="3105649"/>
            <a:ext cx="2190750" cy="7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133" y="306388"/>
            <a:ext cx="4843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1D SS CYLINDRICAL WALL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875ED2-338F-42C8-928E-59F72B98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8" y="4596977"/>
            <a:ext cx="8153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Implications: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Temperature profile in radial direction is not linear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See a logarithmic decay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3AE72-BE2D-470E-978A-78EFDE65A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883307"/>
            <a:ext cx="55530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9" y="306388"/>
            <a:ext cx="7088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3-LAYER THERMAL RESISTANCE MODEL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9257A-3FEA-4D2C-A5DA-057C6493C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7" y="990600"/>
            <a:ext cx="702335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0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9" y="306388"/>
            <a:ext cx="7088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3-LAYER THERMAL RESISTANCE MODEL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9257A-3FEA-4D2C-A5DA-057C6493CD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741"/>
          <a:stretch/>
        </p:blipFill>
        <p:spPr>
          <a:xfrm>
            <a:off x="6096000" y="891163"/>
            <a:ext cx="2568331" cy="3429000"/>
          </a:xfrm>
          <a:prstGeom prst="rect">
            <a:avLst/>
          </a:prstGeom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E759850E-1665-4573-BB5C-332C1D5E3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75" y="1219200"/>
            <a:ext cx="589912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Neglecting contact resistance between layers we can get the heat rate as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We can express this in terms of the total resistance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And we can define an overall heat transfer coefficient U such that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8BB72-D8E7-476C-9003-B51E454CA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90" y="2057400"/>
            <a:ext cx="4676775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6EC14-5231-4A6C-A02D-1EAEDFAE0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4595" y="3771900"/>
            <a:ext cx="1381125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20327-147B-47C4-8B95-C9955DD6D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7650" y="5438715"/>
            <a:ext cx="1381125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4DD76-4CA7-4FD1-80AD-DDDFD73B1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328" y="5381625"/>
            <a:ext cx="1304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1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17" y="306388"/>
            <a:ext cx="731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OVERALL HEAT TRANSFER COEFFICIENT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9257A-3FEA-4D2C-A5DA-057C6493CD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741"/>
          <a:stretch/>
        </p:blipFill>
        <p:spPr>
          <a:xfrm>
            <a:off x="6172200" y="891163"/>
            <a:ext cx="2568331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2">
                <a:extLst>
                  <a:ext uri="{FF2B5EF4-FFF2-40B4-BE49-F238E27FC236}">
                    <a16:creationId xmlns:a16="http://schemas.microsoft.com/office/drawing/2014/main" id="{E759850E-1665-4573-BB5C-332C1D5E3B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1781115"/>
                <a:ext cx="6096000" cy="3094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U needs to be matched with an area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If we choose the inside area (At T</a:t>
                </a:r>
                <a:r>
                  <a:rPr lang="en-US" altLang="en-US" sz="2400" baseline="-25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s,1</a:t>
                </a: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) 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To 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∞,1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∞,</m:t>
                            </m:r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But could use any area so long as</a:t>
                </a:r>
              </a:p>
            </p:txBody>
          </p:sp>
        </mc:Choice>
        <mc:Fallback xmlns="">
          <p:sp>
            <p:nvSpPr>
              <p:cNvPr id="4" name="Text Box 12">
                <a:extLst>
                  <a:ext uri="{FF2B5EF4-FFF2-40B4-BE49-F238E27FC236}">
                    <a16:creationId xmlns:a16="http://schemas.microsoft.com/office/drawing/2014/main" id="{E759850E-1665-4573-BB5C-332C1D5E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781115"/>
                <a:ext cx="6096000" cy="3094501"/>
              </a:xfrm>
              <a:prstGeom prst="rect">
                <a:avLst/>
              </a:prstGeom>
              <a:blipFill>
                <a:blip r:embed="rId7"/>
                <a:stretch>
                  <a:fillRect l="-1500" t="-1575" b="-3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3720327-147B-47C4-8B95-C9955DD6D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2495" y="990600"/>
            <a:ext cx="1791011" cy="79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4DD76-4CA7-4FD1-80AD-DDDFD73B1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2845" y="974516"/>
            <a:ext cx="1524000" cy="83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4F6B0-3B3D-4226-B86A-52BFA97A35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038" y="2743200"/>
            <a:ext cx="3819525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147A3-EBD0-4C71-B0C1-8A2CADA48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800" y="5105400"/>
            <a:ext cx="3644115" cy="3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199FAC-1768-41ED-8715-C891ABEC4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259436" y="972126"/>
            <a:ext cx="5319600" cy="681038"/>
          </a:xfrm>
          <a:prstGeom prst="rect">
            <a:avLst/>
          </a:prstGeom>
        </p:spPr>
      </p:pic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835" y="306388"/>
            <a:ext cx="5592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 SHPERICAL WALL (SHELL)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EDA255-B6E4-452A-B3BD-B686E53F9941}"/>
              </a:ext>
            </a:extLst>
          </p:cNvPr>
          <p:cNvCxnSpPr/>
          <p:nvPr/>
        </p:nvCxnSpPr>
        <p:spPr>
          <a:xfrm flipV="1">
            <a:off x="2939430" y="944417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C9875ED2-338F-42C8-928E-59F72B982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439" y="2252805"/>
                <a:ext cx="4267200" cy="3138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When 1D, SS, no heat generation, and constant thermal conductivity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C9875ED2-338F-42C8-928E-59F72B982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439" y="2252805"/>
                <a:ext cx="4267200" cy="3138167"/>
              </a:xfrm>
              <a:prstGeom prst="rect">
                <a:avLst/>
              </a:prstGeom>
              <a:blipFill>
                <a:blip r:embed="rId7"/>
                <a:stretch>
                  <a:fillRect l="-2286" t="-1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F7A1D06-EE37-4527-AC2E-F86EF8597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" t="50000" b="-1"/>
          <a:stretch/>
        </p:blipFill>
        <p:spPr>
          <a:xfrm>
            <a:off x="3639085" y="976602"/>
            <a:ext cx="5153935" cy="68103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C0BFA9-1091-4067-916C-33FA96C1663F}"/>
              </a:ext>
            </a:extLst>
          </p:cNvPr>
          <p:cNvCxnSpPr/>
          <p:nvPr/>
        </p:nvCxnSpPr>
        <p:spPr>
          <a:xfrm flipV="1">
            <a:off x="6541639" y="957693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7416AE-D363-4F2E-A946-F4DD7E501308}"/>
              </a:ext>
            </a:extLst>
          </p:cNvPr>
          <p:cNvCxnSpPr/>
          <p:nvPr/>
        </p:nvCxnSpPr>
        <p:spPr>
          <a:xfrm flipV="1">
            <a:off x="5258940" y="957693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D04868-93C2-4B71-ACB1-87397D8B27A2}"/>
              </a:ext>
            </a:extLst>
          </p:cNvPr>
          <p:cNvCxnSpPr/>
          <p:nvPr/>
        </p:nvCxnSpPr>
        <p:spPr>
          <a:xfrm flipV="1">
            <a:off x="5868540" y="957693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10E00D22-6233-41A4-84C2-4FB2E6F0CA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7" r="75669" b="14191"/>
          <a:stretch/>
        </p:blipFill>
        <p:spPr>
          <a:xfrm>
            <a:off x="5212554" y="1761143"/>
            <a:ext cx="2433143" cy="39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786" y="306388"/>
            <a:ext cx="4336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1D SS SPHERICAL WALL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139162"/>
                <a:ext cx="8229600" cy="4653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Using Fourier’s Law we can also find the heat rate as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Remembering that thermal resistance can be defined as: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For conduction through a spherical wall this becomes</a:t>
                </a:r>
                <a:endParaRPr lang="en-US" sz="2400" b="0" i="1" dirty="0"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Spherical layers can be done just like cylindrical with appropriate equation for </a:t>
                </a:r>
                <a:r>
                  <a:rPr lang="en-US" altLang="en-US" sz="2400" dirty="0" err="1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R</a:t>
                </a:r>
                <a:r>
                  <a:rPr lang="en-US" altLang="en-US" sz="2400" baseline="-25000" dirty="0" err="1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total</a:t>
                </a: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 and an overall heat transfer coefficient 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𝑈𝐴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∞,</m:t>
                            </m:r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∞,</m:t>
                            </m:r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139162"/>
                <a:ext cx="8229600" cy="4653262"/>
              </a:xfrm>
              <a:prstGeom prst="rect">
                <a:avLst/>
              </a:prstGeom>
              <a:blipFill>
                <a:blip r:embed="rId6"/>
                <a:stretch>
                  <a:fillRect l="-1111" t="-1048" r="-1926" b="-14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43CFB6A-89FD-4557-8D3D-2683DCE8E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0" y="1676400"/>
            <a:ext cx="2095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28" y="306388"/>
            <a:ext cx="7192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Summary: 1D SS </a:t>
            </a:r>
            <a:r>
              <a:rPr lang="en-US" altLang="en-US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THERMAL RESISTANCE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5DBD3-2B43-49AE-B2F9-F09F355BB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838200"/>
            <a:ext cx="7965777" cy="50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8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52" name="Text Box 12">
                <a:extLst>
                  <a:ext uri="{FF2B5EF4-FFF2-40B4-BE49-F238E27FC236}">
                    <a16:creationId xmlns:a16="http://schemas.microsoft.com/office/drawing/2014/main" id="{AA527AA0-F0AF-4F95-9ABA-E8A471F61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50" y="1143000"/>
                <a:ext cx="7924800" cy="3253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The Heat Equation for a Plane Wall (1D, SS, no generation, and constant thermal conductivity)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 looks like: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 	or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altLang="en-US" sz="240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altLang="en-US" sz="24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6152" name="Text Box 12">
                <a:extLst>
                  <a:ext uri="{FF2B5EF4-FFF2-40B4-BE49-F238E27FC236}">
                    <a16:creationId xmlns:a16="http://schemas.microsoft.com/office/drawing/2014/main" id="{AA527AA0-F0AF-4F95-9ABA-E8A471F6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50" y="1143000"/>
                <a:ext cx="7924800" cy="3253711"/>
              </a:xfrm>
              <a:prstGeom prst="rect">
                <a:avLst/>
              </a:prstGeom>
              <a:blipFill>
                <a:blip r:embed="rId6"/>
                <a:stretch>
                  <a:fillRect l="-1000" t="-15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587" y="306388"/>
            <a:ext cx="41947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1D SS HEAT EQUATION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B1B94-F715-4E0C-ADEC-335914A08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939" y="2477194"/>
            <a:ext cx="5974022" cy="64700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B786E1-FA74-4611-BA50-19D6E47C0C75}"/>
              </a:ext>
            </a:extLst>
          </p:cNvPr>
          <p:cNvCxnSpPr/>
          <p:nvPr/>
        </p:nvCxnSpPr>
        <p:spPr>
          <a:xfrm flipV="1">
            <a:off x="2743200" y="2438400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9640DF-3238-42FD-B8D1-05B3F718E863}"/>
              </a:ext>
            </a:extLst>
          </p:cNvPr>
          <p:cNvCxnSpPr/>
          <p:nvPr/>
        </p:nvCxnSpPr>
        <p:spPr>
          <a:xfrm flipV="1">
            <a:off x="3810000" y="2438400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9E7BD5-C8C3-40D5-BE07-3D593A8E4853}"/>
              </a:ext>
            </a:extLst>
          </p:cNvPr>
          <p:cNvCxnSpPr/>
          <p:nvPr/>
        </p:nvCxnSpPr>
        <p:spPr>
          <a:xfrm flipV="1">
            <a:off x="4648200" y="2438400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3BE6E5-3758-4E7B-9695-CC1B2318AD43}"/>
              </a:ext>
            </a:extLst>
          </p:cNvPr>
          <p:cNvCxnSpPr/>
          <p:nvPr/>
        </p:nvCxnSpPr>
        <p:spPr>
          <a:xfrm flipV="1">
            <a:off x="5257800" y="2438400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942" y="306388"/>
            <a:ext cx="3292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 PLANE WALL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016D5243-8FDB-42D5-9657-B99282EDC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17292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1D SS heat transfer in cartesian coordinates. No internal heat generation. Looking only at temperature distribution in the wall.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87518FE4-3103-4BDE-948A-A829F2369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055" y="3239909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BCs: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@ x=0, T(0) = T</a:t>
            </a:r>
            <a:r>
              <a:rPr lang="en-US" altLang="en-US" sz="24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s,1</a:t>
            </a: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@ x=L, T(L) = T</a:t>
            </a:r>
            <a:r>
              <a:rPr lang="en-US" altLang="en-US" sz="24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s,2</a:t>
            </a: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7A61B-58A0-4052-9FD2-B7FECB278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655953"/>
            <a:ext cx="2971800" cy="37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72" y="306388"/>
            <a:ext cx="5507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THERMAL RESISTANCE MODEL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71" y="891163"/>
                <a:ext cx="7924800" cy="1987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en-US" sz="24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en-US" sz="24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en-US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den>
                      </m:f>
                    </m:oMath>
                  </m:oMathPara>
                </a14:m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Treat temperature like voltage (potential)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Treat heat flow like current flow</a:t>
                </a:r>
              </a:p>
            </p:txBody>
          </p:sp>
        </mc:Choice>
        <mc:Fallback xmlns="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016D5243-8FDB-42D5-9657-B99282ED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71" y="891163"/>
                <a:ext cx="7924800" cy="1987980"/>
              </a:xfrm>
              <a:prstGeom prst="rect">
                <a:avLst/>
              </a:prstGeom>
              <a:blipFill>
                <a:blip r:embed="rId6"/>
                <a:stretch>
                  <a:fillRect l="-1000" b="-4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DC8E36-135E-474D-A4B6-8B714F360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45" y="3048000"/>
            <a:ext cx="2011053" cy="2523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19502-F897-4E33-924B-30160204C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3196" y="3566966"/>
            <a:ext cx="3305175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4BC873-FFC2-402F-AAB5-193847DEB129}"/>
                  </a:ext>
                </a:extLst>
              </p:cNvPr>
              <p:cNvSpPr txBox="1"/>
              <p:nvPr/>
            </p:nvSpPr>
            <p:spPr>
              <a:xfrm>
                <a:off x="4953000" y="3429000"/>
                <a:ext cx="838200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4BC873-FFC2-402F-AAB5-193847DEB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429000"/>
                <a:ext cx="838200" cy="4778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DA57F-1DFF-4706-90B3-653A076D64EA}"/>
                  </a:ext>
                </a:extLst>
              </p:cNvPr>
              <p:cNvSpPr txBox="1"/>
              <p:nvPr/>
            </p:nvSpPr>
            <p:spPr>
              <a:xfrm>
                <a:off x="7777598" y="3429000"/>
                <a:ext cx="838200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DA57F-1DFF-4706-90B3-653A076D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598" y="3429000"/>
                <a:ext cx="838200" cy="4778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068E14-CAA9-4FE2-A761-286E1A3E41E9}"/>
                  </a:ext>
                </a:extLst>
              </p:cNvPr>
              <p:cNvSpPr txBox="1"/>
              <p:nvPr/>
            </p:nvSpPr>
            <p:spPr>
              <a:xfrm>
                <a:off x="6202383" y="3425725"/>
                <a:ext cx="1066800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068E14-CAA9-4FE2-A761-286E1A3E4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83" y="3425725"/>
                <a:ext cx="1066800" cy="477888"/>
              </a:xfrm>
              <a:prstGeom prst="rect">
                <a:avLst/>
              </a:prstGeom>
              <a:blipFill>
                <a:blip r:embed="rId11"/>
                <a:stretch>
                  <a:fillRect l="-1143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F0B77F-1CC5-4AE3-BF16-341DE4914156}"/>
                  </a:ext>
                </a:extLst>
              </p:cNvPr>
              <p:cNvSpPr txBox="1"/>
              <p:nvPr/>
            </p:nvSpPr>
            <p:spPr>
              <a:xfrm>
                <a:off x="6376889" y="4822033"/>
                <a:ext cx="8028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F0B77F-1CC5-4AE3-BF16-341DE491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889" y="4822033"/>
                <a:ext cx="802881" cy="461665"/>
              </a:xfrm>
              <a:prstGeom prst="rect">
                <a:avLst/>
              </a:prstGeom>
              <a:blipFill>
                <a:blip r:embed="rId1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43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72" y="306388"/>
            <a:ext cx="5507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THERMAL RESISTANCE MODEL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ED9A7-4DEC-48D5-B928-F3CD53316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50" y="845764"/>
            <a:ext cx="2720643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967E22-A65E-4DCC-BD28-A8A9ACF28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1600200"/>
            <a:ext cx="3959831" cy="853329"/>
          </a:xfrm>
          <a:prstGeom prst="rect">
            <a:avLst/>
          </a:prstGeom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7A3ECD20-FB1E-44CE-8CF3-B8C03D0D7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807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Can solve for heat rate knowing any two temperatures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Using the total resistance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41010-7EA1-480F-B06F-F7A76CF43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4333" y="3910854"/>
            <a:ext cx="33432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8996C-FF64-4295-87A1-0AB5098FD1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950" y="4953000"/>
            <a:ext cx="14097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E0585D-8D1D-4A3D-B65F-00CC336450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962" y="5618908"/>
            <a:ext cx="1971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9" y="306388"/>
            <a:ext cx="7088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3-LAYER THERMAL RESISTANCE MODEL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4">
            <a:extLst>
              <a:ext uri="{FF2B5EF4-FFF2-40B4-BE49-F238E27FC236}">
                <a16:creationId xmlns:a16="http://schemas.microsoft.com/office/drawing/2014/main" id="{DA70E7CD-46D7-48C4-9922-543832EC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3" y="1028700"/>
            <a:ext cx="568761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5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86" y="306388"/>
            <a:ext cx="5637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SERIES-PARALLEL PLANE WALL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5" descr="Heat Transfer 211">
            <a:extLst>
              <a:ext uri="{FF2B5EF4-FFF2-40B4-BE49-F238E27FC236}">
                <a16:creationId xmlns:a16="http://schemas.microsoft.com/office/drawing/2014/main" id="{B5E7DD96-7E28-4017-9862-11A44A2E6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4"/>
          <a:stretch/>
        </p:blipFill>
        <p:spPr bwMode="auto">
          <a:xfrm>
            <a:off x="2679756" y="891163"/>
            <a:ext cx="4564814" cy="375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AE884A9-76B3-403D-9C22-093B3E52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Assuming isothermal surfaces perpendicular to heat flux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BDE0D-FDB0-8446-91B4-FADC20860A8D}"/>
              </a:ext>
            </a:extLst>
          </p:cNvPr>
          <p:cNvSpPr txBox="1"/>
          <p:nvPr/>
        </p:nvSpPr>
        <p:spPr>
          <a:xfrm>
            <a:off x="609600" y="4724400"/>
            <a:ext cx="198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Assuming adiabatic surfaces between F and G</a:t>
            </a:r>
          </a:p>
        </p:txBody>
      </p:sp>
      <p:pic>
        <p:nvPicPr>
          <p:cNvPr id="5" name="Picture 5" descr="Heat Transfer 211">
            <a:extLst>
              <a:ext uri="{FF2B5EF4-FFF2-40B4-BE49-F238E27FC236}">
                <a16:creationId xmlns:a16="http://schemas.microsoft.com/office/drawing/2014/main" id="{6582150A-C071-60C3-2EF0-CD9016C16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2"/>
          <a:stretch/>
        </p:blipFill>
        <p:spPr bwMode="auto">
          <a:xfrm>
            <a:off x="2679756" y="4672599"/>
            <a:ext cx="4564814" cy="191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338C33-B823-C028-A4C5-5B7212B65F35}"/>
              </a:ext>
            </a:extLst>
          </p:cNvPr>
          <p:cNvCxnSpPr/>
          <p:nvPr/>
        </p:nvCxnSpPr>
        <p:spPr>
          <a:xfrm>
            <a:off x="3276600" y="1612602"/>
            <a:ext cx="3352800" cy="0"/>
          </a:xfrm>
          <a:prstGeom prst="line">
            <a:avLst/>
          </a:prstGeom>
          <a:ln w="698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72" y="306388"/>
            <a:ext cx="5507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THERMAL RESISTANCE MODEL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016D5243-8FDB-42D5-9657-B99282EDC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71" y="891163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Cool Things to Check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Relative size of each thermal resistor?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Which leg of parallel resistors has most flow?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What changes can you make to either increase or decrease heat flow?</a:t>
            </a:r>
          </a:p>
        </p:txBody>
      </p:sp>
      <p:pic>
        <p:nvPicPr>
          <p:cNvPr id="2" name="Picture 5" descr="Heat Transfer 211">
            <a:extLst>
              <a:ext uri="{FF2B5EF4-FFF2-40B4-BE49-F238E27FC236}">
                <a16:creationId xmlns:a16="http://schemas.microsoft.com/office/drawing/2014/main" id="{11B56360-ABB2-B93D-02E1-E797960FE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4"/>
          <a:stretch/>
        </p:blipFill>
        <p:spPr bwMode="auto">
          <a:xfrm>
            <a:off x="37171" y="3100963"/>
            <a:ext cx="4564814" cy="375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993C589D-99A0-E691-F82F-27CDDA510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58350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u="sng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Draw Circuit Diagrams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Single and double pane windows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Insulated bottle</a:t>
            </a:r>
          </a:p>
        </p:txBody>
      </p:sp>
    </p:spTree>
    <p:extLst>
      <p:ext uri="{BB962C8B-B14F-4D97-AF65-F5344CB8AC3E}">
        <p14:creationId xmlns:p14="http://schemas.microsoft.com/office/powerpoint/2010/main" val="216975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39" y="304800"/>
            <a:ext cx="8466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SUMMARY: PLANE WALL THERMAL RESISTANCE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0E14706E-13B5-499D-AC4F-42360BC10E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528501"/>
                  </p:ext>
                </p:extLst>
              </p:nvPr>
            </p:nvGraphicFramePr>
            <p:xfrm>
              <a:off x="533400" y="990600"/>
              <a:ext cx="7924800" cy="3625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11664679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289961283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421483522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HTx</a:t>
                          </a:r>
                          <a:r>
                            <a:rPr lang="en-US" dirty="0"/>
                            <a:t> Mode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Heat Rate (q)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Thermal Resistance (R</a:t>
                          </a:r>
                          <a:r>
                            <a:rPr lang="en-US" baseline="-25000" dirty="0"/>
                            <a:t>t</a:t>
                          </a:r>
                          <a:r>
                            <a:rPr lang="en-US" baseline="0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795023"/>
                      </a:ext>
                    </a:extLst>
                  </a:tr>
                  <a:tr h="120434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Conduction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𝑘𝐴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𝑐𝑜𝑛𝑑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8362048"/>
                      </a:ext>
                    </a:extLst>
                  </a:tr>
                  <a:tr h="86920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Convection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𝑐𝑜𝑛𝑣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33469"/>
                      </a:ext>
                    </a:extLst>
                  </a:tr>
                  <a:tr h="102734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Radiation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/>
                          <a:br>
                            <a:rPr lang="en-US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𝜀𝜎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𝑟𝑎𝑑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𝜀𝜎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730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0E14706E-13B5-499D-AC4F-42360BC10E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528501"/>
                  </p:ext>
                </p:extLst>
              </p:nvPr>
            </p:nvGraphicFramePr>
            <p:xfrm>
              <a:off x="533400" y="990600"/>
              <a:ext cx="7924800" cy="3625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11664679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289961283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421483522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HTx</a:t>
                          </a:r>
                          <a:r>
                            <a:rPr lang="en-US" dirty="0"/>
                            <a:t> Mode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Heat Rate (q)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Thermal Resistance (R</a:t>
                          </a:r>
                          <a:r>
                            <a:rPr lang="en-US" baseline="-25000" dirty="0"/>
                            <a:t>t</a:t>
                          </a:r>
                          <a:r>
                            <a:rPr lang="en-US" baseline="0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795023"/>
                      </a:ext>
                    </a:extLst>
                  </a:tr>
                  <a:tr h="120434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Conduction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2800" t="-34343" r="-98400" b="-17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6803" t="-34343" r="-820" b="-1702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8362048"/>
                      </a:ext>
                    </a:extLst>
                  </a:tr>
                  <a:tr h="86920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Convection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2800" t="-187324" r="-98400" b="-13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6803" t="-187324" r="-820" b="-137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933469"/>
                      </a:ext>
                    </a:extLst>
                  </a:tr>
                  <a:tr h="117119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Radiation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2800" t="-211399" r="-98400" b="-10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6803" t="-211399" r="-820" b="-10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7308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Diagram, table&#10;&#10;Description automatically generated">
            <a:extLst>
              <a:ext uri="{FF2B5EF4-FFF2-40B4-BE49-F238E27FC236}">
                <a16:creationId xmlns:a16="http://schemas.microsoft.com/office/drawing/2014/main" id="{6BE31D7A-ED13-401B-AC18-506366F8B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72" y="4616346"/>
            <a:ext cx="5799430" cy="22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1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643</Words>
  <Application>Microsoft Office PowerPoint</Application>
  <PresentationFormat>On-screen Show (4:3)</PresentationFormat>
  <Paragraphs>148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Trebuchet MS</vt:lpstr>
      <vt:lpstr>Wingdings</vt:lpstr>
      <vt:lpstr>Office Theme</vt:lpstr>
      <vt:lpstr>ME 345 Heat Transfer (HTx)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Intro</dc:title>
  <dc:creator>Dan Cordon</dc:creator>
  <cp:lastModifiedBy>Cordon, Dan (dcordon@uidaho.edu)</cp:lastModifiedBy>
  <cp:revision>236</cp:revision>
  <dcterms:created xsi:type="dcterms:W3CDTF">2007-12-14T00:01:34Z</dcterms:created>
  <dcterms:modified xsi:type="dcterms:W3CDTF">2023-09-13T19:08:42Z</dcterms:modified>
</cp:coreProperties>
</file>