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30" r:id="rId2"/>
    <p:sldId id="378" r:id="rId3"/>
    <p:sldId id="421" r:id="rId4"/>
    <p:sldId id="422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2" r:id="rId15"/>
    <p:sldId id="433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53"/>
    <p:restoredTop sz="90819" autoAdjust="0"/>
  </p:normalViewPr>
  <p:slideViewPr>
    <p:cSldViewPr>
      <p:cViewPr varScale="1">
        <p:scale>
          <a:sx n="86" d="100"/>
          <a:sy n="86" d="100"/>
        </p:scale>
        <p:origin x="6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93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FC0CF1-E074-4E5B-85FB-1D60EA0D5F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5D0E13-784E-4625-B937-8D9258B9E7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8AFCF6B4-58E6-4385-9461-D426C8088828}" type="datetimeFigureOut">
              <a:rPr lang="en-US"/>
              <a:pPr>
                <a:defRPr/>
              </a:pPr>
              <a:t>9/18/2023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569E89-1091-4E2F-A444-73A88E4234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F81AA8-2C0F-474B-B0F2-189534A14C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C5A9D4-72F9-406F-A5F7-CA33551EE8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484C0A-188A-48FC-9028-637276CE78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A60CBD-9C4C-4DCC-943A-4D670E986C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fld id="{9B00AD68-6F29-4DE4-B61A-E31B8FCB9967}" type="datetimeFigureOut">
              <a:rPr lang="en-US"/>
              <a:pPr>
                <a:defRPr/>
              </a:pPr>
              <a:t>9/18/2023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2FA8687-CAB0-44E3-8A27-B4F6E3229DF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CDF4BD9-2FD1-4C94-8650-BA521C03D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6CB47-EDE9-4DF8-B12C-40B389A23B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37134-191D-4229-A5CC-EB2CE7D1B0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3BA905-4456-464E-833F-E3CECB4024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031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933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988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455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3023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300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6404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680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524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979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793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872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793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6731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F2922-C42E-49A8-AB0D-95046EB0E4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1CC4360C-BF5C-4B4C-8949-AF367336EF3C}" type="datetimeFigureOut">
              <a:rPr lang="en-US"/>
              <a:pPr>
                <a:defRPr/>
              </a:pPr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CA132-DE6B-4766-8AF0-F5327C62F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79285-C29A-4056-9C9C-2E305E6FE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93E0646-B256-4BBF-B683-D2A91D01C2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15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A766D-09E8-44BA-9981-61437C25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90B25F1-984C-405E-93E9-E2847718C129}" type="datetimeFigureOut">
              <a:rPr lang="en-US"/>
              <a:pPr>
                <a:defRPr/>
              </a:pPr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F6A62-70BF-49C9-A3F0-071904B1B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7459C-EBFD-43A1-9B90-001478321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E345EE3-CC72-42EF-85AA-E123365BD5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22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55552-D90F-4219-B575-D6DF9185A7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2A0AB8CD-6E1F-44C0-BC55-77A008015B47}" type="datetimeFigureOut">
              <a:rPr lang="en-US"/>
              <a:pPr>
                <a:defRPr/>
              </a:pPr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AC2C8-C2C3-4A15-A965-6D642D3E4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D0F30-55F5-4A27-BA5A-F02908FF8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CE81AD8-5691-4607-B5DB-E3E9CA9772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09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AECDC-38E8-4BA1-8EC6-F70ED56B2F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0A429627-6A73-437F-B167-DDA611865695}" type="datetimeFigureOut">
              <a:rPr lang="en-US"/>
              <a:pPr>
                <a:defRPr/>
              </a:pPr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D6D4C-B507-47F5-A6EF-76E08CD71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4C384-A3DE-4836-87C7-B1D106D7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510B3CA-B38E-4394-9F3E-064C5FACFD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53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088C8-6544-4E81-A5F9-42FAD4CE6B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9F0E936D-2C8A-419C-B9CC-85B00A4E5092}" type="datetimeFigureOut">
              <a:rPr lang="en-US"/>
              <a:pPr>
                <a:defRPr/>
              </a:pPr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ADE4A-20AB-441C-93AC-C4F02FD91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6D0E0-B7C7-4A3E-90BE-008E0C554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17989F0-F364-4F39-BC50-132F2B3BD5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43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5BC34-0B7B-4065-AC9D-8166D1A9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2E93154E-D61B-41F4-8752-242B8262C767}" type="datetimeFigureOut">
              <a:rPr lang="en-US"/>
              <a:pPr>
                <a:defRPr/>
              </a:pPr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DE9BB-B295-449B-9334-CE203A2E4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E6883-0DEA-4BC3-8125-8A9DA9913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026002-FF5F-4A23-B115-F4A00ABABB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10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E0C29D-8087-4581-9624-2EA0CE80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56180B90-0666-4495-9CDF-20F4D8843CAD}" type="datetimeFigureOut">
              <a:rPr lang="en-US"/>
              <a:pPr>
                <a:defRPr/>
              </a:pPr>
              <a:t>9/18/2023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1A2CED-D8D8-4FC7-811E-CDFE9BA88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EEAAF7-3267-4353-8151-E05D91CBE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243E8E5-7A49-4CD5-AD0A-B298A0424E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684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77A7B7-C859-4923-8804-150A209A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544144C4-AE91-4D4A-938A-7E50E2DD3A86}" type="datetimeFigureOut">
              <a:rPr lang="en-US"/>
              <a:pPr>
                <a:defRPr/>
              </a:pPr>
              <a:t>9/18/2023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3C9AB-5BD8-469C-BC0E-C1C6EEF5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AD9BF3-F5CD-4E09-9038-4525786F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545B7FB-C3F6-4F65-A919-8A7F05FC88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86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8EB14C-023F-462D-A6EB-757AF61619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930B953-F3CB-452B-80F5-7ABC17E7F7C5}" type="datetimeFigureOut">
              <a:rPr lang="en-US"/>
              <a:pPr>
                <a:defRPr/>
              </a:pPr>
              <a:t>9/18/2023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870C99-011F-4D0A-B165-6EF9CB834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A2DB5-6ADD-41F6-B088-BF7242583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301EBD3-7CD8-4CBF-8900-C5B7C36F97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8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82746-1F59-4E83-A418-637AAC8B2C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D7E4223-1B09-4947-9E64-3145E970E02F}" type="datetimeFigureOut">
              <a:rPr lang="en-US"/>
              <a:pPr>
                <a:defRPr/>
              </a:pPr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F302F-2353-44B1-A9F8-7C9E7D54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45F7D2-6729-4949-B1BC-D7128CAFD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6EB03E2-8A93-45CC-BED9-011731DDC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79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8F281-A24F-4E0F-874F-94EA22E246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4543830-B051-4276-83FF-44A60070D8E7}" type="datetimeFigureOut">
              <a:rPr lang="en-US"/>
              <a:pPr>
                <a:defRPr/>
              </a:pPr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C3B88E-8D93-4D2A-B937-28BADDB7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63786-57AF-4BE3-B4F1-36389B441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50224BE-49EE-46C5-898C-CFD7ADDC4D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16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28ABF1-8854-4174-BC7D-198D8AAE0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Mechanical Engineering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9E7DF-85C7-4270-8D40-75758CC2A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28" name="Group 12">
            <a:extLst>
              <a:ext uri="{FF2B5EF4-FFF2-40B4-BE49-F238E27FC236}">
                <a16:creationId xmlns:a16="http://schemas.microsoft.com/office/drawing/2014/main" id="{1B4F42A1-6855-4E39-B463-B72E426A096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52400"/>
            <a:ext cx="9144000" cy="6705600"/>
            <a:chOff x="0" y="227955"/>
            <a:chExt cx="9238889" cy="692168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58A71F8-010E-4D09-B731-C0FE323EA686}"/>
                </a:ext>
              </a:extLst>
            </p:cNvPr>
            <p:cNvSpPr/>
            <p:nvPr userDrawn="1"/>
          </p:nvSpPr>
          <p:spPr>
            <a:xfrm>
              <a:off x="227764" y="227955"/>
              <a:ext cx="8685519" cy="6398953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EF60F4B-920B-4B28-96E9-D8D95035DE75}"/>
                </a:ext>
              </a:extLst>
            </p:cNvPr>
            <p:cNvSpPr/>
            <p:nvPr userDrawn="1"/>
          </p:nvSpPr>
          <p:spPr>
            <a:xfrm>
              <a:off x="0" y="6240185"/>
              <a:ext cx="376934" cy="117983"/>
            </a:xfrm>
            <a:prstGeom prst="rect">
              <a:avLst/>
            </a:prstGeom>
            <a:solidFill>
              <a:srgbClr val="A78D6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1031" name="Picture 8" descr="ui_logo_rgb.pdf">
              <a:extLst>
                <a:ext uri="{FF2B5EF4-FFF2-40B4-BE49-F238E27FC236}">
                  <a16:creationId xmlns:a16="http://schemas.microsoft.com/office/drawing/2014/main" id="{DDA28857-3651-44B1-81BF-ED567F020E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2566" y="6138684"/>
              <a:ext cx="1874242" cy="312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19" descr="engr_ppt.pdf">
              <a:extLst>
                <a:ext uri="{FF2B5EF4-FFF2-40B4-BE49-F238E27FC236}">
                  <a16:creationId xmlns:a16="http://schemas.microsoft.com/office/drawing/2014/main" id="{9650E7E3-B515-4541-AF5D-CA009E4274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660" y="6198313"/>
              <a:ext cx="29337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11" descr="admin-gold-whiteCLIP.png">
              <a:extLst>
                <a:ext uri="{FF2B5EF4-FFF2-40B4-BE49-F238E27FC236}">
                  <a16:creationId xmlns:a16="http://schemas.microsoft.com/office/drawing/2014/main" id="{756CA255-3EA6-447A-9804-711E275F9B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0342" y="5378209"/>
              <a:ext cx="1758547" cy="1771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222" r:id="rId2"/>
    <p:sldLayoutId id="2147484223" r:id="rId3"/>
    <p:sldLayoutId id="2147484224" r:id="rId4"/>
    <p:sldLayoutId id="2147484225" r:id="rId5"/>
    <p:sldLayoutId id="2147484226" r:id="rId6"/>
    <p:sldLayoutId id="2147484227" r:id="rId7"/>
    <p:sldLayoutId id="2147484228" r:id="rId8"/>
    <p:sldLayoutId id="2147484229" r:id="rId9"/>
    <p:sldLayoutId id="2147484230" r:id="rId10"/>
    <p:sldLayoutId id="214748423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000" spc="-1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image" Target="../media/image26.png"/><Relationship Id="rId4" Type="http://schemas.openxmlformats.org/officeDocument/2006/relationships/image" Target="../media/image5.png"/><Relationship Id="rId9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image" Target="../media/image28.png"/><Relationship Id="rId4" Type="http://schemas.openxmlformats.org/officeDocument/2006/relationships/image" Target="../media/image5.png"/><Relationship Id="rId9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image" Target="../media/image15.png"/><Relationship Id="rId4" Type="http://schemas.openxmlformats.org/officeDocument/2006/relationships/image" Target="../media/image5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image" Target="../media/image16.png"/><Relationship Id="rId4" Type="http://schemas.openxmlformats.org/officeDocument/2006/relationships/image" Target="../media/image5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8.png"/><Relationship Id="rId5" Type="http://schemas.openxmlformats.org/officeDocument/2006/relationships/image" Target="../media/image6.png"/><Relationship Id="rId10" Type="http://schemas.openxmlformats.org/officeDocument/2006/relationships/image" Target="../media/image17.png"/><Relationship Id="rId4" Type="http://schemas.openxmlformats.org/officeDocument/2006/relationships/image" Target="../media/image5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21.png"/><Relationship Id="rId5" Type="http://schemas.openxmlformats.org/officeDocument/2006/relationships/image" Target="../media/image6.png"/><Relationship Id="rId10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98AAB2F-67B5-4516-AF7A-E72B41CC48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ME 345</a:t>
            </a:r>
            <a:br>
              <a:rPr lang="en-US" dirty="0"/>
            </a:br>
            <a:r>
              <a:rPr lang="en-US" dirty="0"/>
              <a:t>Heat Transfer (</a:t>
            </a:r>
            <a:r>
              <a:rPr lang="en-US" dirty="0" err="1"/>
              <a:t>HTx</a:t>
            </a:r>
            <a:r>
              <a:rPr lang="en-US" dirty="0"/>
              <a:t>)</a:t>
            </a:r>
          </a:p>
        </p:txBody>
      </p:sp>
      <p:sp>
        <p:nvSpPr>
          <p:cNvPr id="2051" name="Subtitle 3">
            <a:extLst>
              <a:ext uri="{FF2B5EF4-FFF2-40B4-BE49-F238E27FC236}">
                <a16:creationId xmlns:a16="http://schemas.microsoft.com/office/drawing/2014/main" id="{04251219-E51F-48D6-B60C-C373B8452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Professor: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Dr. Dan Cordon (AKA Dr. Dan)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143000"/>
            <a:ext cx="7924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This means the solution to the Heat Equation is:</a:t>
            </a: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Combine the constants (which are going to be a function of n), and use a really tricky trig substitution (thank you mathematicians!) We get the solution to the Heat Equation for </a:t>
            </a:r>
            <a:r>
              <a:rPr lang="en-US" altLang="en-US" sz="2400" b="1" dirty="0">
                <a:solidFill>
                  <a:srgbClr val="FF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*this* 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problem is:</a:t>
            </a: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287" y="306388"/>
            <a:ext cx="45133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ANALYTICAL SOLUTIONS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813967-4806-4AB1-9FF5-4CBAD8D665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1054662"/>
            <a:ext cx="1466850" cy="8001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3BED09E-46D2-4F6D-B0F6-1804F897AA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32025" y="1143000"/>
            <a:ext cx="1657350" cy="6953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1BBAC4-0CBD-4D39-A5F3-25FA140E5A8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23961" y="1212780"/>
            <a:ext cx="4562475" cy="419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41A9A6-5CF0-4770-A6AE-0D427344EC8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24186" y="4559320"/>
            <a:ext cx="3095625" cy="6381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C6DE9F7-06BC-4DD7-953B-8779F3BD36D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95587" y="2345957"/>
            <a:ext cx="355282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441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143000"/>
            <a:ext cx="79248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But now we have a new problem. There is literally an infinite number of solutions to this form of the solution.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But, we can use superposition to get: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We are *almost* done, except we still need to come up with C</a:t>
            </a:r>
            <a:r>
              <a:rPr lang="en-US" altLang="en-US" sz="2400" baseline="-25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. We get this from applying the last boundary condition.</a:t>
            </a: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287" y="306388"/>
            <a:ext cx="45133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ANALYTICAL SOLUTIONS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813967-4806-4AB1-9FF5-4CBAD8D665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1054662"/>
            <a:ext cx="1466850" cy="8001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3BED09E-46D2-4F6D-B0F6-1804F897AA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33650" y="1143000"/>
            <a:ext cx="1657350" cy="6953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41A9A6-5CF0-4770-A6AE-0D427344EC8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29200" y="1135624"/>
            <a:ext cx="3095625" cy="6381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4D7A21B-9CEB-4886-8FF2-E4C984B1244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81312" y="3429000"/>
            <a:ext cx="3381375" cy="6762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3B6850-8381-45C1-9F9B-35C415A0C5E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81200" y="5386322"/>
            <a:ext cx="401955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822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143000"/>
            <a:ext cx="7924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Okay, I totally lied. We are *not* almost done. Because finding C</a:t>
            </a:r>
            <a:r>
              <a:rPr lang="en-US" altLang="en-US" sz="2400" baseline="-25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n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 is a difficult problem all its own. </a:t>
            </a: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The textbook has a great step-by-step derivation which uses orthogonality and creating an infinite Fourier series (yes, the same person that gets credit for Fourier’s Law) that would solve for C</a:t>
            </a:r>
            <a:r>
              <a:rPr lang="en-US" altLang="en-US" sz="2400" baseline="-25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	…….   B.O.C    ……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287" y="306388"/>
            <a:ext cx="45133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ANALYTICAL SOLUTIONS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E3B6850-8381-45C1-9F9B-35C415A0C5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2224" y="990600"/>
            <a:ext cx="4019550" cy="7905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D12082-1858-4EC9-98A8-14C3C130703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5999" y="4811157"/>
            <a:ext cx="45720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961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143000"/>
            <a:ext cx="7924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Put it all together and we finally have: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Isotherms are shown as the</a:t>
            </a:r>
            <a:b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parabolic lines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Heat flow lines are the ones </a:t>
            </a:r>
            <a:b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with arrows on the end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287" y="306388"/>
            <a:ext cx="45133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ANALYTICAL SOLUTIONS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A0752C-1425-4BB6-8633-7F3CE62DBA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43112" y="1676400"/>
            <a:ext cx="5057775" cy="7715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8E49C20-2D71-41F7-B984-0C3CDE8921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3799" y="2314576"/>
            <a:ext cx="410527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034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8E49C20-2D71-41F7-B984-0C3CDE8921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9063" y="3657599"/>
            <a:ext cx="3134938" cy="3200401"/>
          </a:xfrm>
          <a:prstGeom prst="rect">
            <a:avLst/>
          </a:prstGeom>
        </p:spPr>
      </p:pic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143000"/>
            <a:ext cx="79248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You already know several things about the solution to this problem without doing any math. </a:t>
            </a:r>
          </a:p>
          <a:p>
            <a:pPr marL="10858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You know the temperature on each surface</a:t>
            </a:r>
          </a:p>
          <a:p>
            <a:pPr marL="10858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You know the slope of the heat flux at each surface</a:t>
            </a:r>
          </a:p>
          <a:p>
            <a:pPr marL="10858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You know that heat flux is always perpendicular to the isotherms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You could nearly sketch the temperature profile of this solution without doing any calculus.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Once you had the temperature </a:t>
            </a:r>
            <a:b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profile you could easily sketch the</a:t>
            </a:r>
            <a:b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heat flow lines.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This is the root of graphical solutions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701" y="306388"/>
            <a:ext cx="43965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GRAPHICAL SOLUTIONS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455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143000"/>
            <a:ext cx="79248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As computing power continues to improve it’s more and more common to do numeric simulations for any </a:t>
            </a:r>
            <a:r>
              <a:rPr lang="en-US" altLang="en-US" sz="2400" dirty="0" err="1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HTx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 problems 2D or more (especially when transient).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Numeric solutions (when they do solve) make really pretty pictures.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The trouble is knowing when </a:t>
            </a:r>
            <a:b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these pictures are correct</a:t>
            </a:r>
            <a:b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and when they are not.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Need to fall back on a </a:t>
            </a:r>
            <a:b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graphical solution to check</a:t>
            </a:r>
            <a:b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if numeric solution is reasonable.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283" y="306388"/>
            <a:ext cx="44173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NUMERICAL SOLUTIONS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5F6F8C-089F-45E8-B582-02118402B0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3708" y="3733800"/>
            <a:ext cx="3640292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04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143000"/>
            <a:ext cx="79248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Consider the steady-state 2D Heat Equation with constant thermal conductivity and no volumetric heat generation.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Once the SS solution of T(x, y) was found you could still use Fourier’s Law to determine </a:t>
            </a:r>
            <a:r>
              <a:rPr lang="en-US" altLang="en-US" sz="2400" dirty="0" err="1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q</a:t>
            </a:r>
            <a:r>
              <a:rPr lang="en-US" altLang="en-US" sz="2400" baseline="-25000" dirty="0" err="1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x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’’ and </a:t>
            </a:r>
            <a:r>
              <a:rPr lang="en-US" altLang="en-US" sz="2400" dirty="0" err="1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q</a:t>
            </a:r>
            <a:r>
              <a:rPr lang="en-US" altLang="en-US" sz="2400" baseline="-25000" dirty="0" err="1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y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’’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587" y="306388"/>
            <a:ext cx="41947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2D SS HEAT EQUATION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4B1B94-F715-4E0C-ADEC-335914A085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38939" y="2362200"/>
            <a:ext cx="5974022" cy="647006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79640DF-3238-42FD-B8D1-05B3F718E863}"/>
              </a:ext>
            </a:extLst>
          </p:cNvPr>
          <p:cNvCxnSpPr/>
          <p:nvPr/>
        </p:nvCxnSpPr>
        <p:spPr>
          <a:xfrm flipV="1">
            <a:off x="3810000" y="2362200"/>
            <a:ext cx="685800" cy="762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89E7BD5-C8C3-40D5-BE07-3D593A8E4853}"/>
              </a:ext>
            </a:extLst>
          </p:cNvPr>
          <p:cNvCxnSpPr/>
          <p:nvPr/>
        </p:nvCxnSpPr>
        <p:spPr>
          <a:xfrm flipV="1">
            <a:off x="4648200" y="2362200"/>
            <a:ext cx="685800" cy="762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03BE6E5-3758-4E7B-9695-CC1B2318AD43}"/>
              </a:ext>
            </a:extLst>
          </p:cNvPr>
          <p:cNvCxnSpPr/>
          <p:nvPr/>
        </p:nvCxnSpPr>
        <p:spPr>
          <a:xfrm flipV="1">
            <a:off x="5257800" y="2362200"/>
            <a:ext cx="685800" cy="762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7C0305F1-427A-4919-A263-B0162996D6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9000" y="3261043"/>
            <a:ext cx="16764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97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143000"/>
            <a:ext cx="7924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There are multiple ways to approach solving this equation.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Analytical solutions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Graphical solutions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Numerical solutions</a:t>
            </a:r>
          </a:p>
          <a:p>
            <a:pPr marL="10858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Finite difference</a:t>
            </a:r>
          </a:p>
          <a:p>
            <a:pPr marL="10858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Finite element</a:t>
            </a:r>
          </a:p>
          <a:p>
            <a:pPr marL="10858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Boundary element</a:t>
            </a: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587" y="306388"/>
            <a:ext cx="41947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2D SS HEAT EQUATION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0305F1-427A-4919-A263-B0162996D6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3800" y="1113934"/>
            <a:ext cx="1676400" cy="7143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2B042F0-DB29-4814-A5CD-3D4B09186C3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36291"/>
          <a:stretch/>
        </p:blipFill>
        <p:spPr>
          <a:xfrm>
            <a:off x="4572000" y="2438400"/>
            <a:ext cx="3948194" cy="2785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525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143000"/>
            <a:ext cx="79248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Can do this with Separation of Variables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Consider this 2D square plate with</a:t>
            </a:r>
            <a:b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T1 on three surfaces</a:t>
            </a:r>
          </a:p>
          <a:p>
            <a:pPr marL="10858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@y = 0</a:t>
            </a:r>
          </a:p>
          <a:p>
            <a:pPr marL="10858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@x = 0</a:t>
            </a:r>
          </a:p>
          <a:p>
            <a:pPr marL="10858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@x = L</a:t>
            </a:r>
          </a:p>
          <a:p>
            <a:pPr marL="342900"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T2 on top surface2</a:t>
            </a:r>
          </a:p>
          <a:p>
            <a:pPr marL="10858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@y = W</a:t>
            </a: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To simplify the solution we can define a new variable such that: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287" y="306388"/>
            <a:ext cx="45133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ANALYTICAL SOLUTIONS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0305F1-427A-4919-A263-B0162996D6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3800" y="1113934"/>
            <a:ext cx="1676400" cy="7143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A813967-4806-4AB1-9FF5-4CBAD8D665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81400" y="5388724"/>
            <a:ext cx="1466850" cy="800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E69F4F-B6A1-43D3-A17A-5B10844A96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12372" y="2298181"/>
            <a:ext cx="3179228" cy="265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83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143000"/>
            <a:ext cx="7924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This means that on surfaces </a:t>
            </a:r>
            <a:b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x = 0, x = L, and y = 0</a:t>
            </a:r>
            <a:b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that </a:t>
            </a:r>
            <a:r>
              <a:rPr lang="el-GR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θ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= 0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At surface y = L we have </a:t>
            </a:r>
            <a:r>
              <a:rPr lang="el-GR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θ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= 1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Everywhere in between we will have </a:t>
            </a:r>
            <a:b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values of </a:t>
            </a:r>
            <a:r>
              <a:rPr lang="el-GR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θ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 that are between 0-1</a:t>
            </a: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So the Heat Equation turns into: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287" y="306388"/>
            <a:ext cx="45133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ANALYTICAL SOLUTIONS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813967-4806-4AB1-9FF5-4CBAD8D665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9200" y="1054662"/>
            <a:ext cx="1466850" cy="800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E69F4F-B6A1-43D3-A17A-5B10844A96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76900" y="774181"/>
            <a:ext cx="3179228" cy="26548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3BED09E-46D2-4F6D-B0F6-1804F897AA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24400" y="4580989"/>
            <a:ext cx="1657350" cy="6953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5DF90A7-8311-42DE-B2F2-A50859CE6B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62200" y="5486400"/>
            <a:ext cx="3314700" cy="7524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291C1F-80BB-4A85-9467-A1F7B5BA105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13214" y="4580066"/>
            <a:ext cx="1676400" cy="714375"/>
          </a:xfrm>
          <a:prstGeom prst="rect">
            <a:avLst/>
          </a:prstGeom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id="{C1E64D08-C909-478D-A164-E0278C73DF8D}"/>
              </a:ext>
            </a:extLst>
          </p:cNvPr>
          <p:cNvSpPr/>
          <p:nvPr/>
        </p:nvSpPr>
        <p:spPr>
          <a:xfrm>
            <a:off x="3629025" y="4709041"/>
            <a:ext cx="990600" cy="39344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2058A59-6A82-EBFF-81D5-EAA81EBD70B8}"/>
              </a:ext>
            </a:extLst>
          </p:cNvPr>
          <p:cNvSpPr/>
          <p:nvPr/>
        </p:nvSpPr>
        <p:spPr>
          <a:xfrm>
            <a:off x="1219200" y="1054662"/>
            <a:ext cx="1676400" cy="8001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1B1950-6325-F6AD-642B-15B7089805B1}"/>
              </a:ext>
            </a:extLst>
          </p:cNvPr>
          <p:cNvSpPr txBox="1"/>
          <p:nvPr/>
        </p:nvSpPr>
        <p:spPr>
          <a:xfrm>
            <a:off x="3819525" y="932914"/>
            <a:ext cx="2686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Like dimensionless temperature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C4BBC8D-23FC-5414-CCCA-535930E1AEAE}"/>
              </a:ext>
            </a:extLst>
          </p:cNvPr>
          <p:cNvCxnSpPr>
            <a:cxnSpLocks/>
            <a:endCxn id="5" idx="6"/>
          </p:cNvCxnSpPr>
          <p:nvPr/>
        </p:nvCxnSpPr>
        <p:spPr>
          <a:xfrm flipH="1">
            <a:off x="2895600" y="1275080"/>
            <a:ext cx="923925" cy="17963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9C84189-8375-A477-087D-9E5900BB8A93}"/>
              </a:ext>
            </a:extLst>
          </p:cNvPr>
          <p:cNvSpPr txBox="1"/>
          <p:nvPr/>
        </p:nvSpPr>
        <p:spPr>
          <a:xfrm>
            <a:off x="209550" y="5486400"/>
            <a:ext cx="2686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Boundary Conditions</a:t>
            </a:r>
          </a:p>
        </p:txBody>
      </p:sp>
    </p:spTree>
    <p:extLst>
      <p:ext uri="{BB962C8B-B14F-4D97-AF65-F5344CB8AC3E}">
        <p14:creationId xmlns:p14="http://schemas.microsoft.com/office/powerpoint/2010/main" val="89247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143000"/>
            <a:ext cx="79248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We then assume the form of the solution </a:t>
            </a:r>
            <a:b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could be expressed as the product of two functions</a:t>
            </a:r>
            <a:b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(superposition)</a:t>
            </a:r>
          </a:p>
          <a:p>
            <a:pPr marL="10858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One function depends only on x</a:t>
            </a:r>
          </a:p>
          <a:p>
            <a:pPr marL="10858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One function depends only on y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So our assumed solution should look like: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Substituting that into our Heat Equation we get: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287" y="306388"/>
            <a:ext cx="45133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ANALYTICAL SOLUTIONS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813967-4806-4AB1-9FF5-4CBAD8D665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9200" y="990600"/>
            <a:ext cx="1466850" cy="800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E69F4F-B6A1-43D3-A17A-5B10844A96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16402" y="457200"/>
            <a:ext cx="1950952" cy="16291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3BED09E-46D2-4F6D-B0F6-1804F897AA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44057" y="1054662"/>
            <a:ext cx="1657350" cy="6953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DDE6708-854C-4C32-9BC0-392CB9C22D8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00437" y="4095747"/>
            <a:ext cx="2143125" cy="4000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0BAFD4-13A0-49DB-A609-8EFA8F688E4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59150" y="5343525"/>
            <a:ext cx="2133600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941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303" y="1397214"/>
            <a:ext cx="7924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This is already separated, and since one side is equal to the other side we can define a separation constant, </a:t>
            </a:r>
            <a:r>
              <a:rPr lang="el-GR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λ</a:t>
            </a:r>
            <a:r>
              <a:rPr lang="en-US" altLang="en-US" sz="2400" baseline="30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What was formerly one partial differential equation is now two ordinary differential equations: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287" y="306388"/>
            <a:ext cx="45133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ANALYTICAL SOLUTIONS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813967-4806-4AB1-9FF5-4CBAD8D665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650" y="1054662"/>
            <a:ext cx="1466850" cy="800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E69F4F-B6A1-43D3-A17A-5B10844A96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16402" y="457200"/>
            <a:ext cx="1950952" cy="16291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3BED09E-46D2-4F6D-B0F6-1804F897AA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30475" y="1143000"/>
            <a:ext cx="1657350" cy="6953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0BAFD4-13A0-49DB-A609-8EFA8F688E4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21589" y="1040374"/>
            <a:ext cx="2133600" cy="8286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AB36ED-9652-4B63-8AF8-72DCBE398E5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15453" y="4331726"/>
            <a:ext cx="17526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750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143000"/>
            <a:ext cx="79248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It turns out that the general form of solutions to X and Y look like: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And when you substitute that back into the Heat Equation you get: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(This is true for cartesian geometries of any boundary condition)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287" y="306388"/>
            <a:ext cx="45133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ANALYTICAL SOLUTIONS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813967-4806-4AB1-9FF5-4CBAD8D665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650" y="1054662"/>
            <a:ext cx="1466850" cy="8001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3BED09E-46D2-4F6D-B0F6-1804F897AA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30475" y="1143000"/>
            <a:ext cx="1657350" cy="6953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0BAFD4-13A0-49DB-A609-8EFA8F688E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21589" y="1040374"/>
            <a:ext cx="2133600" cy="8286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AB36ED-9652-4B63-8AF8-72DCBE398E5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01678" y="747712"/>
            <a:ext cx="1752600" cy="1485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17F461-887B-4F34-BCD7-F9779724121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00400" y="2895600"/>
            <a:ext cx="2743200" cy="8096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1BBAC4-0CBD-4D39-A5F3-25FA140E5A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90762" y="4712958"/>
            <a:ext cx="4562475" cy="4191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7616298-4578-45B2-A36E-E9BC3DA9AAC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00436" y="4115264"/>
            <a:ext cx="214312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26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143000"/>
            <a:ext cx="79248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Applying boundary conditions for </a:t>
            </a:r>
            <a:r>
              <a:rPr lang="en-US" altLang="en-US" sz="2400" b="1" dirty="0">
                <a:solidFill>
                  <a:srgbClr val="FF0000"/>
                </a:solidFill>
                <a:latin typeface="Trebuchet MS" panose="020B0603020202020204" pitchFamily="34" charset="0"/>
              </a:rPr>
              <a:t>*this* 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problem </a:t>
            </a:r>
            <a:b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When </a:t>
            </a:r>
            <a:r>
              <a:rPr lang="el-GR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θ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(0,y) = 0 we find that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When </a:t>
            </a:r>
            <a:r>
              <a:rPr lang="el-GR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θ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(x,0) = 0 we get:</a:t>
            </a:r>
            <a:b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which is only satisfied when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When </a:t>
            </a:r>
            <a:r>
              <a:rPr lang="el-GR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θ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L,y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) = 0 we get: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And here is where things get interesting. The last equation requires that </a:t>
            </a:r>
            <a:r>
              <a:rPr lang="el-GR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λ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must be discrete values for which </a:t>
            </a:r>
            <a:b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287" y="306388"/>
            <a:ext cx="45133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ANALYTICAL SOLUTIONS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813967-4806-4AB1-9FF5-4CBAD8D665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1054662"/>
            <a:ext cx="1466850" cy="8001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3BED09E-46D2-4F6D-B0F6-1804F897AA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32025" y="1143000"/>
            <a:ext cx="1657350" cy="6953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1BBAC4-0CBD-4D39-A5F3-25FA140E5A8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23961" y="1212780"/>
            <a:ext cx="4562475" cy="419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7A96DB-2A5D-4FF9-8435-1BA3D6F1DD3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95800" y="2619081"/>
            <a:ext cx="2476500" cy="4381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887763F-036A-47D3-B1E7-8EEA20DEE78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05105" y="2275897"/>
            <a:ext cx="657225" cy="3619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157B663-BF3F-4607-ADBA-B8D7677530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29200" y="3084038"/>
            <a:ext cx="1133475" cy="3143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2E7FAE3-670B-44AB-9416-3A103967D6D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24400" y="3415744"/>
            <a:ext cx="2876550" cy="3524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59B8AFC-831A-4C6B-BD16-7E73EB36751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038546" y="4876703"/>
            <a:ext cx="1171575" cy="3048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8EEFE9D-A381-4B3A-B4EF-13919A995B5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821052" y="5486254"/>
            <a:ext cx="27432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216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4216</TotalTime>
  <Words>810</Words>
  <Application>Microsoft Office PowerPoint</Application>
  <PresentationFormat>On-screen Show (4:3)</PresentationFormat>
  <Paragraphs>134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</vt:lpstr>
      <vt:lpstr>Office Theme</vt:lpstr>
      <vt:lpstr>ME 345 Heat Transfer (HTx)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Creative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Intro</dc:title>
  <dc:creator>Dan Cordon</dc:creator>
  <cp:lastModifiedBy>Cordon, Dan (dcordon@uidaho.edu)</cp:lastModifiedBy>
  <cp:revision>237</cp:revision>
  <dcterms:created xsi:type="dcterms:W3CDTF">2007-12-14T00:01:34Z</dcterms:created>
  <dcterms:modified xsi:type="dcterms:W3CDTF">2023-09-18T19:20:51Z</dcterms:modified>
</cp:coreProperties>
</file>