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0" r:id="rId2"/>
    <p:sldId id="494" r:id="rId3"/>
    <p:sldId id="493" r:id="rId4"/>
    <p:sldId id="503" r:id="rId5"/>
    <p:sldId id="513" r:id="rId6"/>
    <p:sldId id="516" r:id="rId7"/>
    <p:sldId id="499" r:id="rId8"/>
    <p:sldId id="509" r:id="rId9"/>
    <p:sldId id="510" r:id="rId10"/>
    <p:sldId id="511" r:id="rId11"/>
    <p:sldId id="514" r:id="rId12"/>
    <p:sldId id="51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0CF1-E074-4E5B-85FB-1D60EA0D5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D0E13-784E-4625-B937-8D9258B9E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AFCF6B4-58E6-4385-9461-D426C8088828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69E89-1091-4E2F-A444-73A88E4234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1AA8-2C0F-474B-B0F2-189534A14C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C5A9D4-72F9-406F-A5F7-CA33551E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484C0A-188A-48FC-9028-637276CE7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60CBD-9C4C-4DCC-943A-4D670E986C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9B00AD68-6F29-4DE4-B61A-E31B8FCB9967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FA8687-CAB0-44E3-8A27-B4F6E322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CDF4BD9-2FD1-4C94-8650-BA521C03D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6CB47-EDE9-4DF8-B12C-40B389A23B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37134-191D-4229-A5CC-EB2CE7D1B0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BA905-4456-464E-833F-E3CECB402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8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517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43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55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476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36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523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336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89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04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922-C42E-49A8-AB0D-95046EB0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CC4360C-BF5C-4B4C-8949-AF367336EF3C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CA132-DE6B-4766-8AF0-F5327C62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9285-C29A-4056-9C9C-2E305E6F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3E0646-B256-4BBF-B683-D2A91D01C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766D-09E8-44BA-9981-61437C25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0B25F1-984C-405E-93E9-E2847718C129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6A62-70BF-49C9-A3F0-071904B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459C-EBFD-43A1-9B90-00147832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45EE3-CC72-42EF-85AA-E123365BD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5552-D90F-4219-B575-D6DF918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A0AB8CD-6E1F-44C0-BC55-77A008015B47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AC2C8-C2C3-4A15-A965-6D642D3E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0F30-55F5-4A27-BA5A-F02908F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E81AD8-5691-4607-B5DB-E3E9CA977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AECDC-38E8-4BA1-8EC6-F70ED56B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A429627-6A73-437F-B167-DDA611865695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D6D4C-B507-47F5-A6EF-76E08CD7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C384-A3DE-4836-87C7-B1D106D7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10B3CA-B38E-4394-9F3E-064C5FAC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088C8-6544-4E81-A5F9-42FAD4CE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F0E936D-2C8A-419C-B9CC-85B00A4E5092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DE4A-20AB-441C-93AC-C4F02FD9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D0E0-B7C7-4A3E-90BE-008E0C55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989F0-F364-4F39-BC50-132F2B3BD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4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5BC34-0B7B-4065-AC9D-8166D1A9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E93154E-D61B-41F4-8752-242B8262C767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E9BB-B295-449B-9334-CE203A2E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E6883-0DEA-4BC3-8125-8A9DA991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026002-FF5F-4A23-B115-F4A00ABA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0C29D-8087-4581-9624-2EA0CE80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6180B90-0666-4495-9CDF-20F4D8843CAD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A2CED-D8D8-4FC7-811E-CDFE9BA8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EAAF7-3267-4353-8151-E05D91CB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43E8E5-7A49-4CD5-AD0A-B298A0424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7A7B7-C859-4923-8804-150A209A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44144C4-AE91-4D4A-938A-7E50E2DD3A86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3C9AB-5BD8-469C-BC0E-C1C6EEF5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9BF3-F5CD-4E09-9038-4525786F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45B7FB-C3F6-4F65-A919-8A7F05FC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6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B14C-023F-462D-A6EB-757AF616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930B953-F3CB-452B-80F5-7ABC17E7F7C5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70C99-011F-4D0A-B165-6EF9CB83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A2DB5-6ADD-41F6-B088-BF724258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01EBD3-7CD8-4CBF-8900-C5B7C36F9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2746-1F59-4E83-A418-637AAC8B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D7E4223-1B09-4947-9E64-3145E970E02F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302F-2353-44B1-A9F8-7C9E7D54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5F7D2-6729-4949-B1BC-D7128CAF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EB03E2-8A93-45CC-BED9-011731DDC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8F281-A24F-4E0F-874F-94EA22E2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4543830-B051-4276-83FF-44A60070D8E7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3B88E-8D93-4D2A-B937-28BADDB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3786-57AF-4BE3-B4F1-36389B44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0224BE-49EE-46C5-898C-CFD7ADDC4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8ABF1-8854-4174-BC7D-198D8AAE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9E7DF-85C7-4270-8D40-75758CC2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1B4F42A1-6855-4E39-B463-B72E426A09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8A71F8-010E-4D09-B731-C0FE323EA686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F60F4B-920B-4B28-96E9-D8D95035DE75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DDA28857-3651-44B1-81BF-ED567F020E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9650E7E3-B515-4541-AF5D-CA009E427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756CA255-3EA6-447A-9804-711E275F9B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AAB2F-67B5-4516-AF7A-E72B41CC48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 345</a:t>
            </a:r>
            <a:br>
              <a:rPr lang="en-US" dirty="0"/>
            </a:br>
            <a:r>
              <a:rPr lang="en-US" dirty="0"/>
              <a:t>Heat Transfer (</a:t>
            </a:r>
            <a:r>
              <a:rPr lang="en-US" dirty="0" err="1"/>
              <a:t>HTx</a:t>
            </a:r>
            <a:r>
              <a:rPr lang="en-US" dirty="0"/>
              <a:t>)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04251219-E51F-48D6-B60C-C373B845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188" y="1143000"/>
                <a:ext cx="8375623" cy="42049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For Part 2 the velocity has decreased by a factor of 2, and the length has increased by a factor of 2. 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Check for similarity by comparing Reynolds Number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𝑜𝑟𝑖𝑔𝑖𝑛𝑎𝑙</m:t>
                        </m:r>
                      </m:sub>
                    </m:sSub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𝑐𝑎𝑠𝑒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sub>
                    </m:sSub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∗2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So in this case it turns out that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𝑜𝑟𝑖𝑔𝑖𝑛𝑎𝑙</m:t>
                        </m:r>
                      </m:sub>
                    </m:sSub>
                    <m:r>
                      <a:rPr lang="en-US" altLang="en-US" sz="2000" i="1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i="1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𝑐𝑎𝑠𝑒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sub>
                    </m:sSub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Just like Part 1, since </a:t>
                </a:r>
                <a:r>
                  <a:rPr lang="en-US" altLang="en-US" sz="2000" dirty="0" err="1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Pr</a:t>
                </a: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and x</a:t>
                </a:r>
                <a:r>
                  <a:rPr lang="en-US" altLang="en-US" sz="2000" baseline="30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*</a:t>
                </a:r>
                <a:r>
                  <a:rPr lang="en-US" altLang="en-US" sz="2000" baseline="-25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are unchanged then the local Nusselt Number is also unchanged. </a:t>
                </a:r>
              </a:p>
            </p:txBody>
          </p:sp>
        </mc:Choice>
        <mc:Fallback xmlns="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188" y="1143000"/>
                <a:ext cx="8375623" cy="4204934"/>
              </a:xfrm>
              <a:prstGeom prst="rect">
                <a:avLst/>
              </a:prstGeom>
              <a:blipFill>
                <a:blip r:embed="rId6"/>
                <a:stretch>
                  <a:fillRect l="-728" t="-1016" b="-15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870" y="41200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6.5</a:t>
            </a:r>
            <a:endParaRPr lang="en-US" altLang="en-US" sz="36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7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88" y="1143000"/>
            <a:ext cx="837562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Calculating the heat flux then becomes: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works only because the Reynolds Number, Prandtl Number, and x</a:t>
            </a:r>
            <a:r>
              <a:rPr lang="en-US" altLang="en-US" sz="2000" baseline="30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*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were the same for the original and large case. If this weren’t true you would have to solve the differential equation for the new case. 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870" y="41200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6.5</a:t>
            </a:r>
            <a:endParaRPr lang="en-US" altLang="en-US" sz="36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993F45-1492-4A1B-A490-AD5C218839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923" y="1295400"/>
            <a:ext cx="1200150" cy="371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F51D6C-88FA-4318-B762-8CA3A11EC8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5485" y="1813092"/>
            <a:ext cx="5153025" cy="7715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9A3CAB-089A-42D0-B00D-FA27014B4B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4084" y="3263945"/>
            <a:ext cx="4695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43" y="1259727"/>
            <a:ext cx="837562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Takeaways from Chapter 6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Difference between local and average convection coefficient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Differences between velocity, thermal, and concentration boundary layers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General trends for laminar flow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General trends for turbulent flow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Learning some new dimensionless parameters related to convection heat transfer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Nusselt Number contains information about convection heat transfer coefficient, and is a function of Re, </a:t>
            </a:r>
            <a:r>
              <a:rPr lang="en-US" altLang="en-US" sz="2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Pr</a:t>
            </a:r>
            <a:r>
              <a:rPr lang="en-US" altLang="en-US" sz="200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, and x</a:t>
            </a:r>
            <a:r>
              <a:rPr lang="en-US" altLang="en-US" sz="2000" baseline="3000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*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533" y="306388"/>
            <a:ext cx="40649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CHAPTER 6 SUMMARY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7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149" y="306388"/>
            <a:ext cx="4993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CLASSIFYING CONVECTION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17BDCF-73E9-A96C-642A-D84AF55B26EA}"/>
              </a:ext>
            </a:extLst>
          </p:cNvPr>
          <p:cNvSpPr txBox="1"/>
          <p:nvPr/>
        </p:nvSpPr>
        <p:spPr>
          <a:xfrm>
            <a:off x="3543300" y="889158"/>
            <a:ext cx="2057400" cy="46166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Type of 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E7119-9D2F-4E7C-960C-D5D91C04A912}"/>
              </a:ext>
            </a:extLst>
          </p:cNvPr>
          <p:cNvSpPr txBox="1"/>
          <p:nvPr/>
        </p:nvSpPr>
        <p:spPr>
          <a:xfrm>
            <a:off x="463586" y="1814949"/>
            <a:ext cx="136521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External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54F6E-E859-7588-1596-1E85C201A8FF}"/>
              </a:ext>
            </a:extLst>
          </p:cNvPr>
          <p:cNvSpPr txBox="1"/>
          <p:nvPr/>
        </p:nvSpPr>
        <p:spPr>
          <a:xfrm>
            <a:off x="3743379" y="1814949"/>
            <a:ext cx="136521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Internal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FB26DA-81EB-2482-D2FE-4FB54BF1FCC4}"/>
              </a:ext>
            </a:extLst>
          </p:cNvPr>
          <p:cNvSpPr txBox="1"/>
          <p:nvPr/>
        </p:nvSpPr>
        <p:spPr>
          <a:xfrm>
            <a:off x="6781800" y="1810484"/>
            <a:ext cx="157626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Impinging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78E33-BA50-C17D-A432-03B9C866648C}"/>
              </a:ext>
            </a:extLst>
          </p:cNvPr>
          <p:cNvSpPr txBox="1"/>
          <p:nvPr/>
        </p:nvSpPr>
        <p:spPr>
          <a:xfrm>
            <a:off x="990600" y="2743200"/>
            <a:ext cx="136521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Laminar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C313BC-13DC-2119-F796-720CBD6FBED1}"/>
              </a:ext>
            </a:extLst>
          </p:cNvPr>
          <p:cNvSpPr txBox="1"/>
          <p:nvPr/>
        </p:nvSpPr>
        <p:spPr>
          <a:xfrm>
            <a:off x="990600" y="3653136"/>
            <a:ext cx="1600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Turbulent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B7E53D-E091-D93F-04FF-B50AB8B563D3}"/>
              </a:ext>
            </a:extLst>
          </p:cNvPr>
          <p:cNvSpPr txBox="1"/>
          <p:nvPr/>
        </p:nvSpPr>
        <p:spPr>
          <a:xfrm>
            <a:off x="990600" y="4648200"/>
            <a:ext cx="1828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Mix of Both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4A01D-DE6B-92C4-C6E7-D23AB8622DCC}"/>
              </a:ext>
            </a:extLst>
          </p:cNvPr>
          <p:cNvSpPr txBox="1"/>
          <p:nvPr/>
        </p:nvSpPr>
        <p:spPr>
          <a:xfrm>
            <a:off x="4191000" y="2743199"/>
            <a:ext cx="1752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7C2530-0DF3-A7F2-7B81-7A9D389420EF}"/>
              </a:ext>
            </a:extLst>
          </p:cNvPr>
          <p:cNvSpPr txBox="1"/>
          <p:nvPr/>
        </p:nvSpPr>
        <p:spPr>
          <a:xfrm>
            <a:off x="4159286" y="3653136"/>
            <a:ext cx="23939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Fully Developed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2CA2A8-001A-675C-FE7A-E507C059710B}"/>
              </a:ext>
            </a:extLst>
          </p:cNvPr>
          <p:cNvCxnSpPr/>
          <p:nvPr/>
        </p:nvCxnSpPr>
        <p:spPr>
          <a:xfrm>
            <a:off x="609600" y="2276614"/>
            <a:ext cx="0" cy="26024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75F95B-7219-F19E-0088-F9957F80FF4F}"/>
              </a:ext>
            </a:extLst>
          </p:cNvPr>
          <p:cNvCxnSpPr>
            <a:endCxn id="6" idx="1"/>
          </p:cNvCxnSpPr>
          <p:nvPr/>
        </p:nvCxnSpPr>
        <p:spPr>
          <a:xfrm>
            <a:off x="609600" y="2974031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C13964-A624-11A3-4294-D411F1218AD0}"/>
              </a:ext>
            </a:extLst>
          </p:cNvPr>
          <p:cNvCxnSpPr/>
          <p:nvPr/>
        </p:nvCxnSpPr>
        <p:spPr>
          <a:xfrm>
            <a:off x="609600" y="3926531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A1332C-F497-8CD5-6AA1-E43EE29AB34D}"/>
              </a:ext>
            </a:extLst>
          </p:cNvPr>
          <p:cNvCxnSpPr/>
          <p:nvPr/>
        </p:nvCxnSpPr>
        <p:spPr>
          <a:xfrm>
            <a:off x="620751" y="4887578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1A3F65-DA08-E200-5458-C47AB71DF742}"/>
              </a:ext>
            </a:extLst>
          </p:cNvPr>
          <p:cNvCxnSpPr>
            <a:cxnSpLocks/>
          </p:cNvCxnSpPr>
          <p:nvPr/>
        </p:nvCxnSpPr>
        <p:spPr>
          <a:xfrm>
            <a:off x="3807332" y="2285160"/>
            <a:ext cx="0" cy="1649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62CCD5A-DD65-DB84-8867-A459DFC1DEF2}"/>
              </a:ext>
            </a:extLst>
          </p:cNvPr>
          <p:cNvCxnSpPr/>
          <p:nvPr/>
        </p:nvCxnSpPr>
        <p:spPr>
          <a:xfrm>
            <a:off x="3807332" y="2982577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3446983-24B1-9844-AE23-7DCA984DCE18}"/>
              </a:ext>
            </a:extLst>
          </p:cNvPr>
          <p:cNvCxnSpPr/>
          <p:nvPr/>
        </p:nvCxnSpPr>
        <p:spPr>
          <a:xfrm>
            <a:off x="3807332" y="3935077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88FDA3-E4C0-6D63-D355-057627DA4CF3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790700" y="1350823"/>
            <a:ext cx="2781300" cy="46412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094D716-411F-EE7A-D613-BF7EAA4CB16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572000" y="1350823"/>
            <a:ext cx="2209800" cy="5063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D525B8-94AC-2742-9210-5CA45021BD74}"/>
              </a:ext>
            </a:extLst>
          </p:cNvPr>
          <p:cNvCxnSpPr>
            <a:cxnSpLocks/>
          </p:cNvCxnSpPr>
          <p:nvPr/>
        </p:nvCxnSpPr>
        <p:spPr>
          <a:xfrm>
            <a:off x="4572000" y="1366067"/>
            <a:ext cx="0" cy="4488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5D96962-0CC3-3AD8-F621-3A7CC96C1FE8}"/>
                  </a:ext>
                </a:extLst>
              </p:cNvPr>
              <p:cNvSpPr txBox="1"/>
              <p:nvPr/>
            </p:nvSpPr>
            <p:spPr>
              <a:xfrm>
                <a:off x="2971800" y="5127702"/>
                <a:ext cx="4267200" cy="120847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Be Purposeful About: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– local coefficient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en-US" dirty="0"/>
                  <a:t> – average coefficient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5D96962-0CC3-3AD8-F621-3A7CC96C1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127702"/>
                <a:ext cx="4267200" cy="1208472"/>
              </a:xfrm>
              <a:prstGeom prst="rect">
                <a:avLst/>
              </a:prstGeom>
              <a:blipFill>
                <a:blip r:embed="rId6"/>
                <a:stretch>
                  <a:fillRect l="-1989" t="-2475" b="-9901"/>
                </a:stretch>
              </a:blipFill>
              <a:ln w="254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19600"/>
            <a:ext cx="837562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shows velocity, thermal, and concentration boundary layer formation.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Thickness of each boundary layer is arbitrary (not always in this order or magnitude)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483" y="306388"/>
            <a:ext cx="56170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BOUNDARY LAYER FORMATION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6B55CA-F0C6-41BA-83B8-4A4AEDF22A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524" y="891163"/>
            <a:ext cx="7334952" cy="338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8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43" y="1259727"/>
                <a:ext cx="8375623" cy="4660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See separate handout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Reynolds Number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0" dirty="0">
                    <a:solidFill>
                      <a:schemeClr val="accent4">
                        <a:lumMod val="1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𝑉𝐿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𝑢𝐿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	  </a:t>
                </a:r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Ratio of inertial and viscous forces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Prandtl Number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0" dirty="0">
                    <a:solidFill>
                      <a:schemeClr val="accent4">
                        <a:lumMod val="1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𝑃𝑟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	  </a:t>
                </a:r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Ratio of momentum and thermal diffusion</a:t>
                </a: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Schmidt Number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0" dirty="0">
                    <a:solidFill>
                      <a:schemeClr val="accent4">
                        <a:lumMod val="1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𝑆𝑐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	  Ratio of momentum and mass diffusion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i="1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 i="1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is kinematic viscosity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  <a:b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</a:br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2000" i="1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en-US" sz="2000" i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is the dynamic viscosity</a:t>
                </a:r>
              </a:p>
            </p:txBody>
          </p:sp>
        </mc:Choice>
        <mc:Fallback xmlns="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43" y="1259727"/>
                <a:ext cx="8375623" cy="4660187"/>
              </a:xfrm>
              <a:prstGeom prst="rect">
                <a:avLst/>
              </a:prstGeom>
              <a:blipFill>
                <a:blip r:embed="rId6"/>
                <a:stretch>
                  <a:fillRect l="-728" t="-916" b="-14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779" y="306388"/>
            <a:ext cx="5430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DIMENSIONLESS PARAMETERS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8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43" y="1259727"/>
                <a:ext cx="8375623" cy="4899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See separate handout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Nusselt Number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0" dirty="0">
                    <a:solidFill>
                      <a:schemeClr val="accent4">
                        <a:lumMod val="10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𝑁𝑢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den>
                    </m:f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=+</m:t>
                    </m:r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2000" i="1">
                                    <a:solidFill>
                                      <a:schemeClr val="accent4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altLang="en-US" sz="2000" i="1">
                                    <a:solidFill>
                                      <a:schemeClr val="accent4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en-US" altLang="en-US" sz="2000" i="1">
                                        <a:solidFill>
                                          <a:schemeClr val="accent4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en-US" sz="2000" i="1">
                                        <a:solidFill>
                                          <a:schemeClr val="accent4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p>
                                    <m:r>
                                      <a:rPr lang="en-US" altLang="en-US" sz="2000" i="1">
                                        <a:solidFill>
                                          <a:schemeClr val="accent4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altLang="en-US" sz="2000" i="1">
                                    <a:solidFill>
                                      <a:schemeClr val="accent4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en-US" altLang="en-US" sz="2000" i="1">
                                        <a:solidFill>
                                          <a:schemeClr val="accent4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en-US" sz="2000" i="1">
                                        <a:solidFill>
                                          <a:schemeClr val="accent4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altLang="en-US" sz="2000" i="1">
                                        <a:solidFill>
                                          <a:schemeClr val="accent4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sSup>
                          <m:sSupPr>
                            <m:ctrlP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	Dimensionless temperature gradient at the surface	</a:t>
                </a:r>
                <a:endParaRPr lang="en-US" altLang="en-US" sz="2000" i="1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Average Nusselt Number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0" dirty="0">
                    <a:solidFill>
                      <a:schemeClr val="accent4">
                        <a:lumMod val="10000"/>
                      </a:schemeClr>
                    </a:solidFill>
                  </a:rPr>
                  <a:t>	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𝑁𝑢</m:t>
                        </m:r>
                      </m:e>
                    </m:acc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en-US" sz="2000" i="1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acc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sSub>
                          <m:sSubPr>
                            <m:ctrlP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den>
                    </m:f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	</a:t>
                </a:r>
              </a:p>
              <a:p>
                <a:pPr marL="914400" lvl="1" indent="0">
                  <a:spcBef>
                    <a:spcPct val="0"/>
                  </a:spcBef>
                  <a:buNone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We will use correlations for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000" i="1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𝑁𝑢</m:t>
                        </m:r>
                      </m:e>
                    </m:acc>
                  </m:oMath>
                </a14:m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 to find the average convection coefficient over a surface</a:t>
                </a: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 xmlns="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43" y="1259727"/>
                <a:ext cx="8375623" cy="4899418"/>
              </a:xfrm>
              <a:prstGeom prst="rect">
                <a:avLst/>
              </a:prstGeom>
              <a:blipFill>
                <a:blip r:embed="rId6"/>
                <a:stretch>
                  <a:fillRect l="-728" t="-87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779" y="306388"/>
            <a:ext cx="5430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DIMENSIONLESS PARAMETERS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3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43" y="1259727"/>
            <a:ext cx="837562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 solution to the differential equations will be the same *IF* two cases have similitude *and* the same boundary conditions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(Appendix D and E have solutions to common conditions)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velocity boundary layer calculations: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Reynolds number must be same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thermal boundary layer calculations: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Reynolds number must be same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Prandtl number must be same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concentration boundary layer calculations: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Reynolds number must be same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Schmidt number must be same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193" y="306388"/>
            <a:ext cx="21996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SIMILITUDE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69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8E0013-0E12-4B51-8EA4-DDECE5450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88" y="891163"/>
            <a:ext cx="7588223" cy="3748299"/>
          </a:xfrm>
          <a:prstGeom prst="rect">
            <a:avLst/>
          </a:prstGeom>
        </p:spPr>
      </p:pic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39462"/>
            <a:ext cx="837562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b="1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Part 1: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Determine the heat flux to the blade if T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s, 1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= 700 </a:t>
            </a:r>
            <a:r>
              <a:rPr lang="en-US" sz="20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°C by increasing coolant flow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879" y="30638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6.5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8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88" y="1143000"/>
            <a:ext cx="837562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Assumptions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Solution Path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Find h for original conditions using known surface flux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Same conditions apply for Part 1, but with a different surface temp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Solution – Part 1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 h = 271.43 [W/m</a:t>
            </a:r>
            <a:r>
              <a:rPr lang="en-US" altLang="en-US" sz="2000" baseline="30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K]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Since </a:t>
            </a:r>
            <a:r>
              <a:rPr lang="en-US" altLang="en-US" sz="2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Re</a:t>
            </a:r>
            <a:r>
              <a:rPr lang="en-US" altLang="en-US" sz="2000" baseline="-25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L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altLang="en-US" sz="2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Pr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, x</a:t>
            </a:r>
            <a:r>
              <a:rPr lang="en-US" altLang="en-US" sz="2000" baseline="30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*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and Nu are unchanged we can use this same convection coefficient for the Part 1 conditions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870" y="41200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6.5</a:t>
            </a:r>
            <a:endParaRPr lang="en-US" altLang="en-US" sz="36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8CD8F0-75D4-4459-AE28-0B8776C6B3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310" y="1576388"/>
            <a:ext cx="2933700" cy="809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98D485-D49C-4E6A-A765-D1F3724219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4030691"/>
            <a:ext cx="1724025" cy="428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6D88BC-29B8-4AB1-9A30-40C1F02806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5800" y="3873528"/>
            <a:ext cx="1504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2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88" y="1143000"/>
            <a:ext cx="837562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This makes sense that the heat flux at the surface would need to increase since the </a:t>
            </a:r>
            <a:r>
              <a:rPr lang="en-US" altLang="en-US" sz="2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Delta_T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has increased.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b="1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Part 2: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Now you are going to increase the size of the blade and lower the velocity. 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870" y="41200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6.5</a:t>
            </a:r>
            <a:endParaRPr lang="en-US" altLang="en-US" sz="36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02E3B-FE9B-4E7B-A71D-6DFF113847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033" y="1123950"/>
            <a:ext cx="7781925" cy="7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0FE8A3-9CD6-4602-B299-9740F9BCA1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561" y="1958276"/>
            <a:ext cx="342900" cy="504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DAC3B3-1B39-4345-BE19-9F8DED6E36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5461" y="2027837"/>
            <a:ext cx="1876425" cy="41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1E7680-8A9E-473C-9C8A-B1FD0A71C2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19400" y="4411064"/>
            <a:ext cx="28765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40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4946</TotalTime>
  <Words>605</Words>
  <Application>Microsoft Office PowerPoint</Application>
  <PresentationFormat>On-screen Show (4:3)</PresentationFormat>
  <Paragraphs>133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</vt:lpstr>
      <vt:lpstr>Office Theme</vt:lpstr>
      <vt:lpstr>ME 345 Heat Transfer (HTx)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258</cp:revision>
  <dcterms:created xsi:type="dcterms:W3CDTF">2007-12-14T00:01:34Z</dcterms:created>
  <dcterms:modified xsi:type="dcterms:W3CDTF">2023-10-25T18:05:38Z</dcterms:modified>
</cp:coreProperties>
</file>