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30" r:id="rId2"/>
    <p:sldId id="274" r:id="rId3"/>
    <p:sldId id="337" r:id="rId4"/>
    <p:sldId id="338" r:id="rId5"/>
    <p:sldId id="339" r:id="rId6"/>
    <p:sldId id="340" r:id="rId7"/>
    <p:sldId id="341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/>
    <p:restoredTop sz="90819" autoAdjust="0"/>
  </p:normalViewPr>
  <p:slideViewPr>
    <p:cSldViewPr>
      <p:cViewPr varScale="1">
        <p:scale>
          <a:sx n="86" d="100"/>
          <a:sy n="86" d="100"/>
        </p:scale>
        <p:origin x="6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93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4ADBB9-1977-3EBE-4484-34C47B311C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BA5355-9D8F-2B7E-43D4-030A3184C1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063E8538-8064-44C8-BBE8-140F531C499B}" type="datetimeFigureOut">
              <a:rPr lang="en-US"/>
              <a:pPr>
                <a:defRPr/>
              </a:pPr>
              <a:t>2/26/2024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771B5-DE39-7CF5-FF4D-123E685CD3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126DA-62ED-5E5C-1318-36E884B02A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5F21131-B59D-4E5D-824A-6A307651D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AAA927-4D25-64EB-AFBD-F17A6A2EA3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B495C-548C-A312-CA2A-96A39AA1374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fld id="{5831B62F-AF9B-42C4-BE3C-15DD9B130DA9}" type="datetimeFigureOut">
              <a:rPr lang="en-US"/>
              <a:pPr>
                <a:defRPr/>
              </a:pPr>
              <a:t>2/26/2024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E3BF4CE-FACF-1761-6FD1-FA1FCA7672E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285867D-7D00-7AA5-C801-29FD350DB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314E5-7434-A1D3-946E-1626AB1C149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ABF58-B958-4E5F-1F68-FC10B92497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5130A6-BC44-4300-A39E-6BAD0B332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776B2-8103-BB17-4D29-6D0F9327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97CFB82-52C8-432C-A04B-96F86E68526C}" type="datetimeFigureOut">
              <a:rPr lang="en-US"/>
              <a:pPr>
                <a:defRPr/>
              </a:pPr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F3460-9152-65CF-06A8-06039FF10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186FB-2470-2A0E-595C-94D0468A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3C9F97-6AA4-48A5-BDF8-925253248B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30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7DDB8-E587-7D44-0D3E-8306176E01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0A310FA-9FE1-47E3-BD37-95632143B7FD}" type="datetimeFigureOut">
              <a:rPr lang="en-US"/>
              <a:pPr>
                <a:defRPr/>
              </a:pPr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00264-5224-A01D-1FAA-B34BEF7CD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D5365-79C8-2818-5B05-FB1520FFF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66F0073-FC92-4951-93F2-47F3A9487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94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EBF4D-74F2-01B3-083A-F3C3A4B843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A1DB683-929E-411F-B4FD-710AF981B72F}" type="datetimeFigureOut">
              <a:rPr lang="en-US"/>
              <a:pPr>
                <a:defRPr/>
              </a:pPr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5FB65-DA5F-E7D3-36E9-895C949D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79E6D-58AA-E3C7-1E0B-4BB4A3A9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F778A47-1C94-4179-991C-C5CF7606A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87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0C00D-0A2A-1343-717A-B7A74E7D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732A8285-7550-41BD-98E7-D13CC4BD5C23}" type="datetimeFigureOut">
              <a:rPr lang="en-US"/>
              <a:pPr>
                <a:defRPr/>
              </a:pPr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F2633-955F-22AC-ABE1-83CBD7320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8C4ED-28DC-16FA-2242-8ED5C35BA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605F3A-DDD2-44F0-AED0-EABB00F8D9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19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7367D-F5A6-C82B-90B8-0FD00A73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F5427E3F-F12F-499B-BC05-CF305C899C39}" type="datetimeFigureOut">
              <a:rPr lang="en-US"/>
              <a:pPr>
                <a:defRPr/>
              </a:pPr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551D7-66B4-A05A-B6DF-14AAC8EAA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2D37C-B044-7974-626E-93D142CD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4EC394D-A6CF-452D-A0F8-2CC0302F1C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40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AF463-C292-EDEA-E201-F12F0D848D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18FFA00-3F6E-47BC-B3A8-6028A19F003B}" type="datetimeFigureOut">
              <a:rPr lang="en-US"/>
              <a:pPr>
                <a:defRPr/>
              </a:pPr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3A3B9-02B4-D0E1-DD53-D9DCFE2D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7B645-E645-A541-4688-51933A76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CEBCC01-3651-4E3B-AE5D-58CF70FC56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4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A2D457-B1DF-7CBB-FEBF-02A46013B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6EACB5F0-0615-45A6-8665-FA7145F99F82}" type="datetimeFigureOut">
              <a:rPr lang="en-US"/>
              <a:pPr>
                <a:defRPr/>
              </a:pPr>
              <a:t>2/26/2024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67DD2-D75A-98D9-1C65-3F0C268E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AEA064-6A05-CF8B-2971-6674269FF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18EF35C-1240-42AE-8382-C07FDBD1D3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38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317EFE-677F-B9AA-C1BB-09AEED3820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4A9B6D7-16C1-4FDF-8AC6-926DD83FD7B2}" type="datetimeFigureOut">
              <a:rPr lang="en-US"/>
              <a:pPr>
                <a:defRPr/>
              </a:pPr>
              <a:t>2/26/2024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D9C73A-DD43-9136-CFD0-42AC26F6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0B7FFC-0CAB-F532-22CB-37AA1B9C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796F7A7-2C05-4FA0-9A5F-AD432E06A2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09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1022BA-4135-A219-7158-3F1CB958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EBED959B-A8C9-417E-B1DE-408FC7229F19}" type="datetimeFigureOut">
              <a:rPr lang="en-US"/>
              <a:pPr>
                <a:defRPr/>
              </a:pPr>
              <a:t>2/26/2024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6B0E28-55B4-1641-4500-99048FA1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79745-888F-09ED-DD6F-546364FE0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8525DC4-1F15-44F8-9B0A-E210DA2B3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52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7DE6CE-4C89-3C18-9039-3DB8D5CF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14080795-84DB-4694-BECC-29A5B2B400BF}" type="datetimeFigureOut">
              <a:rPr lang="en-US"/>
              <a:pPr>
                <a:defRPr/>
              </a:pPr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59C2D-A6BA-16D7-9D34-41C0BCD64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600D3-45AF-7F2B-525D-CEC77F7FB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0D15AD5-1467-4B01-B464-EBFAE2BC2E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53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5EA37-EF8E-58B3-4B65-A476FFCF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5575AC8-4931-4660-B2D0-621F4AD8CC60}" type="datetimeFigureOut">
              <a:rPr lang="en-US"/>
              <a:pPr>
                <a:defRPr/>
              </a:pPr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74FC5-D498-D4CA-CFA8-7FC7CE06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562B7-F6CA-D62A-51C6-FDA7673B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22D1A71-E823-49D7-A12C-4E402869A9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46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86FF71-55A4-67E6-0B72-0672FF623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Mechanical Engineering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512E3-635A-CAD4-1817-57BE55081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28" name="Group 12">
            <a:extLst>
              <a:ext uri="{FF2B5EF4-FFF2-40B4-BE49-F238E27FC236}">
                <a16:creationId xmlns:a16="http://schemas.microsoft.com/office/drawing/2014/main" id="{D7683F83-B8CA-1A5D-1398-38D0C6EA678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52400"/>
            <a:ext cx="9144000" cy="6705600"/>
            <a:chOff x="0" y="227955"/>
            <a:chExt cx="9238889" cy="692168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1E728A-FFBF-83E9-5741-70E5AC1F4130}"/>
                </a:ext>
              </a:extLst>
            </p:cNvPr>
            <p:cNvSpPr/>
            <p:nvPr userDrawn="1"/>
          </p:nvSpPr>
          <p:spPr>
            <a:xfrm>
              <a:off x="227764" y="227955"/>
              <a:ext cx="8685519" cy="6398953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0FB5034-54EC-5AB2-6067-044D05DB2E47}"/>
                </a:ext>
              </a:extLst>
            </p:cNvPr>
            <p:cNvSpPr/>
            <p:nvPr userDrawn="1"/>
          </p:nvSpPr>
          <p:spPr>
            <a:xfrm>
              <a:off x="0" y="6240185"/>
              <a:ext cx="376934" cy="117983"/>
            </a:xfrm>
            <a:prstGeom prst="rect">
              <a:avLst/>
            </a:prstGeom>
            <a:solidFill>
              <a:srgbClr val="A78D6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1031" name="Picture 8" descr="ui_logo_rgb.pdf">
              <a:extLst>
                <a:ext uri="{FF2B5EF4-FFF2-40B4-BE49-F238E27FC236}">
                  <a16:creationId xmlns:a16="http://schemas.microsoft.com/office/drawing/2014/main" id="{F23C144C-E5C0-0D0A-0B30-CD88D9608C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2566" y="6138684"/>
              <a:ext cx="1874242" cy="312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19" descr="engr_ppt.pdf">
              <a:extLst>
                <a:ext uri="{FF2B5EF4-FFF2-40B4-BE49-F238E27FC236}">
                  <a16:creationId xmlns:a16="http://schemas.microsoft.com/office/drawing/2014/main" id="{3481DFB6-5AA1-65DE-B575-BF9723B249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660" y="6198313"/>
              <a:ext cx="29337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11" descr="admin-gold-whiteCLIP.png">
              <a:extLst>
                <a:ext uri="{FF2B5EF4-FFF2-40B4-BE49-F238E27FC236}">
                  <a16:creationId xmlns:a16="http://schemas.microsoft.com/office/drawing/2014/main" id="{CD77F6A2-23C5-F3D0-C65C-B8EEB0644A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0342" y="5378209"/>
              <a:ext cx="1758547" cy="1771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000" spc="-1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04E9D51-DC80-7CBC-4942-19EABE9B8F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82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ME 433</a:t>
            </a:r>
            <a:br>
              <a:rPr lang="en-US" dirty="0"/>
            </a:br>
            <a:r>
              <a:rPr lang="en-US" dirty="0"/>
              <a:t>Internal Combustion Engines</a:t>
            </a:r>
            <a:br>
              <a:rPr lang="en-US" dirty="0"/>
            </a:br>
            <a:endParaRPr lang="en-US" dirty="0"/>
          </a:p>
        </p:txBody>
      </p:sp>
      <p:sp>
        <p:nvSpPr>
          <p:cNvPr id="2051" name="Subtitle 3">
            <a:extLst>
              <a:ext uri="{FF2B5EF4-FFF2-40B4-BE49-F238E27FC236}">
                <a16:creationId xmlns:a16="http://schemas.microsoft.com/office/drawing/2014/main" id="{77BC4226-4466-A85D-6602-9174C3A36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43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Professor: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Dr. Dan Cordon (AKA Dr. Dan)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5">
            <a:extLst>
              <a:ext uri="{FF2B5EF4-FFF2-40B4-BE49-F238E27FC236}">
                <a16:creationId xmlns:a16="http://schemas.microsoft.com/office/drawing/2014/main" id="{7FAE6C01-3BCE-97AC-2AD1-BDD09C19A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4431" y="395943"/>
            <a:ext cx="3719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CA" altLang="en-US" sz="2800" b="1" dirty="0"/>
              <a:t>Road Load Modeling</a:t>
            </a:r>
            <a:endParaRPr lang="en-US" altLang="en-US" sz="2800" dirty="0"/>
          </a:p>
        </p:txBody>
      </p:sp>
      <p:sp>
        <p:nvSpPr>
          <p:cNvPr id="10246" name="Text Box 8">
            <a:extLst>
              <a:ext uri="{FF2B5EF4-FFF2-40B4-BE49-F238E27FC236}">
                <a16:creationId xmlns:a16="http://schemas.microsoft.com/office/drawing/2014/main" id="{9348C7E3-53E4-2479-F90B-E76B9C7CF2A8}"/>
              </a:ext>
            </a:extLst>
          </p:cNvPr>
          <p:cNvSpPr txBox="1">
            <a:spLocks noChangeArrowheads="1"/>
          </p:cNvSpPr>
          <p:nvPr/>
        </p:nvSpPr>
        <p:spPr bwMode="auto">
          <a:xfrm rot="20108503">
            <a:off x="2732453" y="3909884"/>
            <a:ext cx="1774845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800" dirty="0"/>
              <a:t>Drag Force </a:t>
            </a:r>
            <a:br>
              <a:rPr lang="en-CA" altLang="en-US" sz="1800" dirty="0"/>
            </a:br>
            <a:r>
              <a:rPr lang="en-CA" altLang="en-US" sz="1800" dirty="0"/>
              <a:t>(aerodynamics)</a:t>
            </a:r>
            <a:endParaRPr lang="en-US" altLang="en-US" sz="1800" dirty="0"/>
          </a:p>
        </p:txBody>
      </p:sp>
      <p:sp>
        <p:nvSpPr>
          <p:cNvPr id="10249" name="Rectangle 11">
            <a:extLst>
              <a:ext uri="{FF2B5EF4-FFF2-40B4-BE49-F238E27FC236}">
                <a16:creationId xmlns:a16="http://schemas.microsoft.com/office/drawing/2014/main" id="{D3770FCE-4C26-8B84-66C7-EB654027F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11800"/>
            <a:ext cx="635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A3BB618F-F87E-D385-591F-356151ABA0CE}"/>
              </a:ext>
            </a:extLst>
          </p:cNvPr>
          <p:cNvSpPr/>
          <p:nvPr/>
        </p:nvSpPr>
        <p:spPr>
          <a:xfrm flipH="1">
            <a:off x="3352800" y="3462454"/>
            <a:ext cx="4648200" cy="1981200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778A192E-D398-050A-23FE-6CC6560FC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094" y="5074322"/>
            <a:ext cx="312906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1800" dirty="0"/>
              <a:t>θ</a:t>
            </a:r>
            <a:endParaRPr lang="en-US" altLang="en-US" sz="1800" dirty="0"/>
          </a:p>
        </p:txBody>
      </p:sp>
      <p:pic>
        <p:nvPicPr>
          <p:cNvPr id="5" name="Graphic 4" descr="Car with solid fill">
            <a:extLst>
              <a:ext uri="{FF2B5EF4-FFF2-40B4-BE49-F238E27FC236}">
                <a16:creationId xmlns:a16="http://schemas.microsoft.com/office/drawing/2014/main" id="{F422A28F-87AD-259D-1323-7EAE14BE0A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151503">
            <a:off x="4690285" y="3087437"/>
            <a:ext cx="1870793" cy="1870793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9434A96A-9B8D-1E7D-1838-68A48E3FCF29}"/>
              </a:ext>
            </a:extLst>
          </p:cNvPr>
          <p:cNvSpPr/>
          <p:nvPr/>
        </p:nvSpPr>
        <p:spPr>
          <a:xfrm rot="5400000">
            <a:off x="5126202" y="4485525"/>
            <a:ext cx="963240" cy="214356"/>
          </a:xfrm>
          <a:prstGeom prst="rightArrow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BCABC6B1-361F-5798-D7DB-65FF7E86DB01}"/>
              </a:ext>
            </a:extLst>
          </p:cNvPr>
          <p:cNvSpPr/>
          <p:nvPr/>
        </p:nvSpPr>
        <p:spPr>
          <a:xfrm rot="9351094">
            <a:off x="3549398" y="4501949"/>
            <a:ext cx="1330114" cy="172747"/>
          </a:xfrm>
          <a:prstGeom prst="rightArrow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B77F243C-14FA-285F-D0EA-02CFA46CABA5}"/>
              </a:ext>
            </a:extLst>
          </p:cNvPr>
          <p:cNvSpPr/>
          <p:nvPr/>
        </p:nvSpPr>
        <p:spPr>
          <a:xfrm rot="9407681">
            <a:off x="6258210" y="3768717"/>
            <a:ext cx="1330114" cy="172747"/>
          </a:xfrm>
          <a:prstGeom prst="rightArrow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98CEAFE8-A3BA-A62F-4A0F-B619A36FDDD2}"/>
              </a:ext>
            </a:extLst>
          </p:cNvPr>
          <p:cNvSpPr/>
          <p:nvPr/>
        </p:nvSpPr>
        <p:spPr>
          <a:xfrm rot="20180792">
            <a:off x="3596921" y="4634369"/>
            <a:ext cx="1731431" cy="457519"/>
          </a:xfrm>
          <a:prstGeom prst="rightArrow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9573F13E-3179-C2B4-D6F0-CB208D76E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3472" y="4899324"/>
            <a:ext cx="1796326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800" dirty="0"/>
              <a:t>Weight (gravity)</a:t>
            </a:r>
            <a:endParaRPr lang="en-US" altLang="en-US" sz="1800" dirty="0"/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CBB27084-E038-7DBE-6162-AE9A5023D571}"/>
              </a:ext>
            </a:extLst>
          </p:cNvPr>
          <p:cNvSpPr txBox="1">
            <a:spLocks noChangeArrowheads="1"/>
          </p:cNvSpPr>
          <p:nvPr/>
        </p:nvSpPr>
        <p:spPr bwMode="auto">
          <a:xfrm rot="20163513">
            <a:off x="6704995" y="2570973"/>
            <a:ext cx="2159566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800" dirty="0"/>
              <a:t>Rolling Resistance </a:t>
            </a:r>
            <a:br>
              <a:rPr lang="en-CA" altLang="en-US" sz="1800" dirty="0"/>
            </a:br>
            <a:r>
              <a:rPr lang="en-CA" altLang="en-US" sz="1800" dirty="0"/>
              <a:t>(tires/bearings)</a:t>
            </a:r>
            <a:endParaRPr lang="en-US" altLang="en-US" sz="1800" dirty="0"/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344B6134-7910-EE1C-DF0E-C4DACA944CEC}"/>
              </a:ext>
            </a:extLst>
          </p:cNvPr>
          <p:cNvSpPr txBox="1">
            <a:spLocks noChangeArrowheads="1"/>
          </p:cNvSpPr>
          <p:nvPr/>
        </p:nvSpPr>
        <p:spPr bwMode="auto">
          <a:xfrm rot="20108503">
            <a:off x="1054391" y="5400947"/>
            <a:ext cx="2274982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800" dirty="0"/>
              <a:t>Propulsion Force</a:t>
            </a:r>
            <a:br>
              <a:rPr lang="en-CA" altLang="en-US" sz="1800" dirty="0"/>
            </a:br>
            <a:r>
              <a:rPr lang="en-CA" altLang="en-US" sz="1800" dirty="0"/>
              <a:t>(from engine/motor)</a:t>
            </a:r>
            <a:endParaRPr lang="en-US" altLang="en-US" sz="1800" dirty="0"/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45F83B93-E2FE-103B-BAC2-D4B0451DB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580" y="1030092"/>
            <a:ext cx="636058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We can use Equations of Motion (EOM) to model the steady-state power requirements or transient response of a vehicle. </a:t>
            </a:r>
          </a:p>
          <a:p>
            <a:pPr eaLnBrk="1" hangingPunct="1"/>
            <a:endParaRPr lang="en-CA" altLang="en-US" dirty="0"/>
          </a:p>
          <a:p>
            <a:pPr eaLnBrk="1" hangingPunct="1"/>
            <a:r>
              <a:rPr lang="en-CA" altLang="en-US" dirty="0"/>
              <a:t>The key forces acting on a road-going vehicle are depicted in the figure below. 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1253CD-3CE6-3067-E314-84397E66C0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D16EE48-805B-FF9B-C93D-B5FD61171A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476" y="540716"/>
            <a:ext cx="3410245" cy="1924894"/>
          </a:xfrm>
          <a:prstGeom prst="rect">
            <a:avLst/>
          </a:prstGeom>
        </p:spPr>
      </p:pic>
      <p:sp>
        <p:nvSpPr>
          <p:cNvPr id="10243" name="Text Box 5">
            <a:extLst>
              <a:ext uri="{FF2B5EF4-FFF2-40B4-BE49-F238E27FC236}">
                <a16:creationId xmlns:a16="http://schemas.microsoft.com/office/drawing/2014/main" id="{F0B7E445-3E99-1EF0-31E6-20730ADF2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137" y="395943"/>
            <a:ext cx="62738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n-US" sz="2800" b="1" dirty="0"/>
              <a:t>Σ</a:t>
            </a:r>
            <a:r>
              <a:rPr lang="en-CA" altLang="en-US" sz="2800" b="1" dirty="0"/>
              <a:t> Forces against Direction of Travel</a:t>
            </a:r>
            <a:endParaRPr lang="en-US" altLang="en-US" sz="2800" dirty="0"/>
          </a:p>
        </p:txBody>
      </p:sp>
      <p:sp>
        <p:nvSpPr>
          <p:cNvPr id="10249" name="Rectangle 11">
            <a:extLst>
              <a:ext uri="{FF2B5EF4-FFF2-40B4-BE49-F238E27FC236}">
                <a16:creationId xmlns:a16="http://schemas.microsoft.com/office/drawing/2014/main" id="{1B5A4790-0F34-678A-383B-7372F8CF7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11800"/>
            <a:ext cx="635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5">
                <a:extLst>
                  <a:ext uri="{FF2B5EF4-FFF2-40B4-BE49-F238E27FC236}">
                    <a16:creationId xmlns:a16="http://schemas.microsoft.com/office/drawing/2014/main" id="{B05C9C5F-4C1A-752A-06DC-102D94AEAC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153" y="3622218"/>
                <a:ext cx="5029200" cy="7387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dirty="0"/>
                  <a:t>Drag Force</a:t>
                </a: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=0.5∗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𝑎𝑖𝑟</m:t>
                          </m:r>
                        </m:sub>
                      </m:sSub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𝑓𝑟𝑜𝑛𝑡𝑎𝑙</m:t>
                          </m:r>
                        </m:sub>
                      </m:sSub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𝑉𝑒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CA" altLang="en-US" i="1" dirty="0"/>
              </a:p>
            </p:txBody>
          </p:sp>
        </mc:Choice>
        <mc:Fallback xmlns="">
          <p:sp>
            <p:nvSpPr>
              <p:cNvPr id="13" name="Text Box 5">
                <a:extLst>
                  <a:ext uri="{FF2B5EF4-FFF2-40B4-BE49-F238E27FC236}">
                    <a16:creationId xmlns:a16="http://schemas.microsoft.com/office/drawing/2014/main" id="{B05C9C5F-4C1A-752A-06DC-102D94AEA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2153" y="3622218"/>
                <a:ext cx="5029200" cy="738728"/>
              </a:xfrm>
              <a:prstGeom prst="rect">
                <a:avLst/>
              </a:prstGeom>
              <a:blipFill>
                <a:blip r:embed="rId3"/>
                <a:stretch>
                  <a:fillRect l="-1212" t="-3306" b="-578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5">
                <a:extLst>
                  <a:ext uri="{FF2B5EF4-FFF2-40B4-BE49-F238E27FC236}">
                    <a16:creationId xmlns:a16="http://schemas.microsoft.com/office/drawing/2014/main" id="{EAD40989-F536-8F51-ED58-B60EFDB7BF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455" y="4843383"/>
                <a:ext cx="3901169" cy="18769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dirty="0"/>
                  <a:t>Theta</a:t>
                </a:r>
                <a:endParaRPr lang="en-US" altLang="en-US" b="0" i="0" dirty="0">
                  <a:latin typeface="Cambria Math" panose="02040503050406030204" pitchFamily="18" charset="0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% 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𝑔𝑟𝑎𝑑𝑒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h𝑒𝑖𝑔h𝑡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𝑑𝑖𝑠𝑡𝑎𝑛𝑐𝑒</m:t>
                          </m:r>
                        </m:den>
                      </m:f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altLang="en-US" b="0" i="1" dirty="0"/>
              </a:p>
              <a:p>
                <a:pPr eaLnBrk="1" hangingPunct="1"/>
                <a:endParaRPr lang="en-CA" altLang="en-US" i="1" dirty="0"/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h𝑒𝑖𝑔h𝑡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𝑑𝑖𝑠𝑡𝑎𝑛𝑐𝑒</m:t>
                          </m:r>
                        </m:den>
                      </m:f>
                    </m:oMath>
                  </m:oMathPara>
                </a14:m>
                <a:endParaRPr lang="en-CA" altLang="en-US" dirty="0"/>
              </a:p>
            </p:txBody>
          </p:sp>
        </mc:Choice>
        <mc:Fallback xmlns="">
          <p:sp>
            <p:nvSpPr>
              <p:cNvPr id="15" name="Text Box 5">
                <a:extLst>
                  <a:ext uri="{FF2B5EF4-FFF2-40B4-BE49-F238E27FC236}">
                    <a16:creationId xmlns:a16="http://schemas.microsoft.com/office/drawing/2014/main" id="{EAD40989-F536-8F51-ED58-B60EFDB7B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455" y="4843383"/>
                <a:ext cx="3901169" cy="1876924"/>
              </a:xfrm>
              <a:prstGeom prst="rect">
                <a:avLst/>
              </a:prstGeom>
              <a:blipFill>
                <a:blip r:embed="rId4"/>
                <a:stretch>
                  <a:fillRect l="-1563" t="-16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9AE6F06C-DB1E-7A8A-8E7E-114C8C4F122A}"/>
              </a:ext>
            </a:extLst>
          </p:cNvPr>
          <p:cNvSpPr/>
          <p:nvPr/>
        </p:nvSpPr>
        <p:spPr>
          <a:xfrm flipH="1">
            <a:off x="4256284" y="4944946"/>
            <a:ext cx="1600200" cy="566854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FF359060-FDEB-C9EB-A5A2-835FA64D1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578" y="5142468"/>
            <a:ext cx="312906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1800" dirty="0"/>
              <a:t>θ</a:t>
            </a:r>
            <a:endParaRPr lang="en-US" altLang="en-US" sz="1800" dirty="0"/>
          </a:p>
        </p:txBody>
      </p:sp>
      <p:sp>
        <p:nvSpPr>
          <p:cNvPr id="18" name="Text Box 8">
            <a:extLst>
              <a:ext uri="{FF2B5EF4-FFF2-40B4-BE49-F238E27FC236}">
                <a16:creationId xmlns:a16="http://schemas.microsoft.com/office/drawing/2014/main" id="{A6F3302A-052F-FD3A-E094-7D7D91419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256" y="5043707"/>
            <a:ext cx="813043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800" dirty="0"/>
              <a:t>height</a:t>
            </a:r>
            <a:endParaRPr lang="en-US" altLang="en-US" sz="1800" dirty="0"/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75D2B128-38C2-21C0-350A-B7D6F8F5F705}"/>
              </a:ext>
            </a:extLst>
          </p:cNvPr>
          <p:cNvSpPr txBox="1">
            <a:spLocks noChangeArrowheads="1"/>
          </p:cNvSpPr>
          <p:nvPr/>
        </p:nvSpPr>
        <p:spPr bwMode="auto">
          <a:xfrm rot="20376747">
            <a:off x="4496963" y="4800810"/>
            <a:ext cx="1043876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800" dirty="0"/>
              <a:t>distance</a:t>
            </a:r>
            <a:endParaRPr lang="en-US" alt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5">
                <a:extLst>
                  <a:ext uri="{FF2B5EF4-FFF2-40B4-BE49-F238E27FC236}">
                    <a16:creationId xmlns:a16="http://schemas.microsoft.com/office/drawing/2014/main" id="{3F36E6D9-9EFE-967B-1D30-CBEF6D9E02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153" y="1197849"/>
                <a:ext cx="5029200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dirty="0"/>
                  <a:t>Rolling Force</a:t>
                </a: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𝑛𝑜𝑟𝑚𝑎𝑙</m:t>
                          </m:r>
                        </m:sub>
                      </m:sSub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en-US" altLang="en-US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CA" altLang="en-US" dirty="0"/>
              </a:p>
            </p:txBody>
          </p:sp>
        </mc:Choice>
        <mc:Fallback xmlns="">
          <p:sp>
            <p:nvSpPr>
              <p:cNvPr id="20" name="Text Box 5">
                <a:extLst>
                  <a:ext uri="{FF2B5EF4-FFF2-40B4-BE49-F238E27FC236}">
                    <a16:creationId xmlns:a16="http://schemas.microsoft.com/office/drawing/2014/main" id="{3F36E6D9-9EFE-967B-1D30-CBEF6D9E02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2153" y="1197849"/>
                <a:ext cx="5029200" cy="707886"/>
              </a:xfrm>
              <a:prstGeom prst="rect">
                <a:avLst/>
              </a:prstGeom>
              <a:blipFill>
                <a:blip r:embed="rId5"/>
                <a:stretch>
                  <a:fillRect l="-1212" t="-3419" b="-940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5">
                <a:extLst>
                  <a:ext uri="{FF2B5EF4-FFF2-40B4-BE49-F238E27FC236}">
                    <a16:creationId xmlns:a16="http://schemas.microsoft.com/office/drawing/2014/main" id="{12234C08-E2A4-0AA9-AE4D-B1F9DCAE2E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9568" y="2423344"/>
                <a:ext cx="5029200" cy="7387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dirty="0"/>
                  <a:t>Gravity Force</a:t>
                </a: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𝑤𝑒𝑖𝑔h𝑡</m:t>
                          </m:r>
                        </m:sub>
                      </m:sSub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en-US" altLang="en-US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CA" altLang="en-US" i="1" dirty="0"/>
              </a:p>
            </p:txBody>
          </p:sp>
        </mc:Choice>
        <mc:Fallback xmlns="">
          <p:sp>
            <p:nvSpPr>
              <p:cNvPr id="21" name="Text Box 5">
                <a:extLst>
                  <a:ext uri="{FF2B5EF4-FFF2-40B4-BE49-F238E27FC236}">
                    <a16:creationId xmlns:a16="http://schemas.microsoft.com/office/drawing/2014/main" id="{12234C08-E2A4-0AA9-AE4D-B1F9DCAE2E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9568" y="2423344"/>
                <a:ext cx="5029200" cy="738728"/>
              </a:xfrm>
              <a:prstGeom prst="rect">
                <a:avLst/>
              </a:prstGeom>
              <a:blipFill>
                <a:blip r:embed="rId6"/>
                <a:stretch>
                  <a:fillRect l="-1212" t="-4132" b="-413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6778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64229E-72B8-3FAF-9787-BB55A4B3B4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8699BFBC-346A-EB9D-D986-62250AFC05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778" y="513506"/>
            <a:ext cx="3410245" cy="1924894"/>
          </a:xfrm>
          <a:prstGeom prst="rect">
            <a:avLst/>
          </a:prstGeom>
        </p:spPr>
      </p:pic>
      <p:sp>
        <p:nvSpPr>
          <p:cNvPr id="10243" name="Text Box 5">
            <a:extLst>
              <a:ext uri="{FF2B5EF4-FFF2-40B4-BE49-F238E27FC236}">
                <a16:creationId xmlns:a16="http://schemas.microsoft.com/office/drawing/2014/main" id="{9661870D-7EEA-FAF2-8C1A-BD0ED7968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6259" y="395943"/>
            <a:ext cx="26356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/>
              <a:t>Typical Values</a:t>
            </a:r>
            <a:endParaRPr lang="en-US" altLang="en-US" sz="2800" dirty="0"/>
          </a:p>
        </p:txBody>
      </p:sp>
      <p:sp>
        <p:nvSpPr>
          <p:cNvPr id="10249" name="Rectangle 11">
            <a:extLst>
              <a:ext uri="{FF2B5EF4-FFF2-40B4-BE49-F238E27FC236}">
                <a16:creationId xmlns:a16="http://schemas.microsoft.com/office/drawing/2014/main" id="{925CAC4A-3197-BC5D-AC16-73BA43568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11800"/>
            <a:ext cx="635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09D1F08F-2C8B-59B3-9D59-18B90B304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362200"/>
            <a:ext cx="6477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b="1" u="sng" dirty="0"/>
              <a:t>Drag Force</a:t>
            </a:r>
          </a:p>
          <a:p>
            <a:pPr eaLnBrk="1" hangingPunct="1"/>
            <a:r>
              <a:rPr lang="en-CA" altLang="en-US" dirty="0"/>
              <a:t>For most vehicle shapes the coefficient of drag is:</a:t>
            </a:r>
          </a:p>
          <a:p>
            <a:pPr eaLnBrk="1" hangingPunct="1"/>
            <a:r>
              <a:rPr lang="en-CA" altLang="en-US" dirty="0"/>
              <a:t>0.3 &lt; </a:t>
            </a:r>
            <a:r>
              <a:rPr lang="en-CA" altLang="en-US" dirty="0" err="1"/>
              <a:t>c</a:t>
            </a:r>
            <a:r>
              <a:rPr lang="en-CA" altLang="en-US" baseline="-25000" dirty="0" err="1"/>
              <a:t>D</a:t>
            </a:r>
            <a:r>
              <a:rPr lang="en-CA" altLang="en-US" dirty="0"/>
              <a:t> &lt; 0.5</a:t>
            </a: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9446BB17-8E7F-457D-8BFD-2DCF0D93C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153" y="914400"/>
            <a:ext cx="5029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b="1" u="sng" dirty="0"/>
              <a:t>Rolling Force</a:t>
            </a:r>
          </a:p>
          <a:p>
            <a:pPr eaLnBrk="1" hangingPunct="1"/>
            <a:r>
              <a:rPr lang="en-CA" altLang="en-US" dirty="0"/>
              <a:t>For most rubber-tire vehicles the coefficient of rolling resistance is:</a:t>
            </a:r>
          </a:p>
          <a:p>
            <a:pPr eaLnBrk="1" hangingPunct="1"/>
            <a:r>
              <a:rPr lang="en-CA" altLang="en-US" dirty="0"/>
              <a:t>0.008 &lt; </a:t>
            </a:r>
            <a:r>
              <a:rPr lang="en-CA" altLang="en-US" dirty="0" err="1"/>
              <a:t>c</a:t>
            </a:r>
            <a:r>
              <a:rPr lang="en-CA" altLang="en-US" baseline="-25000" dirty="0" err="1"/>
              <a:t>R</a:t>
            </a:r>
            <a:r>
              <a:rPr lang="en-CA" altLang="en-US" dirty="0"/>
              <a:t> &lt; 0.035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8E2823F4-F844-5F89-A924-1C1F8E69B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850" y="3505200"/>
            <a:ext cx="7310149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b="1" u="sng" dirty="0"/>
              <a:t>Frontal Area</a:t>
            </a:r>
          </a:p>
          <a:p>
            <a:pPr eaLnBrk="1" hangingPunct="1"/>
            <a:r>
              <a:rPr lang="en-CA" altLang="en-US" dirty="0"/>
              <a:t>Bicycle and Rider		0.3 – 0.5 [m</a:t>
            </a:r>
            <a:r>
              <a:rPr lang="en-CA" altLang="en-US" baseline="30000" dirty="0"/>
              <a:t>2</a:t>
            </a:r>
            <a:r>
              <a:rPr lang="en-CA" altLang="en-US" dirty="0"/>
              <a:t>]</a:t>
            </a:r>
          </a:p>
          <a:p>
            <a:pPr eaLnBrk="1" hangingPunct="1"/>
            <a:r>
              <a:rPr lang="en-CA" altLang="en-US" dirty="0"/>
              <a:t>Motorcycle and Rider		0.5 – 0.8 [m</a:t>
            </a:r>
            <a:r>
              <a:rPr lang="en-CA" altLang="en-US" baseline="30000" dirty="0"/>
              <a:t>2</a:t>
            </a:r>
            <a:r>
              <a:rPr lang="en-CA" altLang="en-US" dirty="0"/>
              <a:t>]</a:t>
            </a:r>
          </a:p>
          <a:p>
            <a:pPr eaLnBrk="1" hangingPunct="1"/>
            <a:r>
              <a:rPr lang="en-CA" altLang="en-US" dirty="0"/>
              <a:t>Small Car			1.6 – 2.0 [m</a:t>
            </a:r>
            <a:r>
              <a:rPr lang="en-CA" altLang="en-US" baseline="30000" dirty="0"/>
              <a:t>2</a:t>
            </a:r>
            <a:r>
              <a:rPr lang="en-CA" altLang="en-US" dirty="0"/>
              <a:t>]</a:t>
            </a:r>
          </a:p>
          <a:p>
            <a:pPr eaLnBrk="1" hangingPunct="1"/>
            <a:r>
              <a:rPr lang="en-CA" altLang="en-US" dirty="0"/>
              <a:t>Typical Sedan			2.0 – 2.5 [m</a:t>
            </a:r>
            <a:r>
              <a:rPr lang="en-CA" altLang="en-US" baseline="30000" dirty="0"/>
              <a:t>2</a:t>
            </a:r>
            <a:r>
              <a:rPr lang="en-CA" altLang="en-US" dirty="0"/>
              <a:t>]</a:t>
            </a:r>
          </a:p>
          <a:p>
            <a:pPr eaLnBrk="1" hangingPunct="1"/>
            <a:r>
              <a:rPr lang="en-CA" altLang="en-US" dirty="0"/>
              <a:t>Typical SUV			2.7 – 3.5 [m</a:t>
            </a:r>
            <a:r>
              <a:rPr lang="en-CA" altLang="en-US" baseline="30000" dirty="0"/>
              <a:t>2</a:t>
            </a:r>
            <a:r>
              <a:rPr lang="en-CA" altLang="en-US" dirty="0"/>
              <a:t>]</a:t>
            </a:r>
          </a:p>
          <a:p>
            <a:pPr eaLnBrk="1" hangingPunct="1"/>
            <a:r>
              <a:rPr lang="en-CA" altLang="en-US" dirty="0"/>
              <a:t>Semi Truck			~9.5 [m</a:t>
            </a:r>
            <a:r>
              <a:rPr lang="en-CA" altLang="en-US" baseline="30000" dirty="0"/>
              <a:t>2</a:t>
            </a:r>
            <a:r>
              <a:rPr lang="en-CA" altLang="en-US" dirty="0"/>
              <a:t>]</a:t>
            </a:r>
          </a:p>
          <a:p>
            <a:pPr eaLnBrk="1" hangingPunct="1"/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208715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AD2941-5394-92D4-5CFE-4106D4A762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B9BB9BA-FEA9-051A-61E6-A179A6ECC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778" y="513506"/>
            <a:ext cx="3410245" cy="1924894"/>
          </a:xfrm>
          <a:prstGeom prst="rect">
            <a:avLst/>
          </a:prstGeom>
        </p:spPr>
      </p:pic>
      <p:sp>
        <p:nvSpPr>
          <p:cNvPr id="10243" name="Text Box 5">
            <a:extLst>
              <a:ext uri="{FF2B5EF4-FFF2-40B4-BE49-F238E27FC236}">
                <a16:creationId xmlns:a16="http://schemas.microsoft.com/office/drawing/2014/main" id="{D55904C4-3B8A-B92E-54DD-F19F1A7E4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3147" y="395943"/>
            <a:ext cx="12618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/>
              <a:t>Power</a:t>
            </a:r>
            <a:endParaRPr lang="en-US" altLang="en-US" sz="2800" dirty="0"/>
          </a:p>
        </p:txBody>
      </p:sp>
      <p:sp>
        <p:nvSpPr>
          <p:cNvPr id="10249" name="Rectangle 11">
            <a:extLst>
              <a:ext uri="{FF2B5EF4-FFF2-40B4-BE49-F238E27FC236}">
                <a16:creationId xmlns:a16="http://schemas.microsoft.com/office/drawing/2014/main" id="{D85AA989-D7EB-6FFB-E9C8-8B023651A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11800"/>
            <a:ext cx="635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5">
                <a:extLst>
                  <a:ext uri="{FF2B5EF4-FFF2-40B4-BE49-F238E27FC236}">
                    <a16:creationId xmlns:a16="http://schemas.microsoft.com/office/drawing/2014/main" id="{A602270C-E8E3-B743-5C61-4C0CE19557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1204" y="1121550"/>
                <a:ext cx="5174573" cy="1785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dirty="0"/>
                  <a:t>Required Road Power (steady-state)</a:t>
                </a: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𝑆𝑆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𝑃𝑜𝑤𝑒𝑟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𝐹𝑜𝑟𝑐𝑒𝑠</m:t>
                          </m:r>
                        </m:e>
                      </m:nary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𝑉𝑒𝑙</m:t>
                      </m:r>
                    </m:oMath>
                  </m:oMathPara>
                </a14:m>
                <a:endParaRPr lang="en-US" altLang="en-US" b="0" dirty="0"/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𝑆𝑆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𝑃𝑜𝑤𝑒𝑟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𝑤𝑒𝑖𝑔h𝑡</m:t>
                          </m:r>
                        </m:sub>
                      </m:sSub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)∗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𝑉𝑒𝑙</m:t>
                      </m:r>
                    </m:oMath>
                  </m:oMathPara>
                </a14:m>
                <a:endParaRPr lang="en-US" altLang="en-US" b="0" dirty="0"/>
              </a:p>
              <a:p>
                <a:pPr eaLnBrk="1" hangingPunct="1"/>
                <a:endParaRPr lang="en-CA" altLang="en-US" dirty="0"/>
              </a:p>
            </p:txBody>
          </p:sp>
        </mc:Choice>
        <mc:Fallback xmlns="">
          <p:sp>
            <p:nvSpPr>
              <p:cNvPr id="6" name="Text Box 5">
                <a:extLst>
                  <a:ext uri="{FF2B5EF4-FFF2-40B4-BE49-F238E27FC236}">
                    <a16:creationId xmlns:a16="http://schemas.microsoft.com/office/drawing/2014/main" id="{A602270C-E8E3-B743-5C61-4C0CE19557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204" y="1121550"/>
                <a:ext cx="5174573" cy="1785938"/>
              </a:xfrm>
              <a:prstGeom prst="rect">
                <a:avLst/>
              </a:prstGeom>
              <a:blipFill>
                <a:blip r:embed="rId3"/>
                <a:stretch>
                  <a:fillRect l="-1178" t="-170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1BD50CA-E9C4-1CB1-E623-DBF41F720EAB}"/>
                  </a:ext>
                </a:extLst>
              </p:cNvPr>
              <p:cNvSpPr txBox="1"/>
              <p:nvPr/>
            </p:nvSpPr>
            <p:spPr>
              <a:xfrm>
                <a:off x="226388" y="2884608"/>
                <a:ext cx="8691223" cy="3759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i="1" smtClean="0">
                          <a:latin typeface="Cambria Math" panose="02040503050406030204" pitchFamily="18" charset="0"/>
                        </a:rPr>
                        <m:t>𝑆𝑆</m:t>
                      </m:r>
                      <m:r>
                        <a:rPr lang="en-US" altLang="en-US" sz="16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en-US" sz="1600" i="1" smtClean="0">
                          <a:latin typeface="Cambria Math" panose="02040503050406030204" pitchFamily="18" charset="0"/>
                        </a:rPr>
                        <m:t>𝑃𝑜𝑤𝑒𝑟</m:t>
                      </m:r>
                      <m:r>
                        <a:rPr lang="en-US" alt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0.5∗</m:t>
                          </m:r>
                          <m:sSub>
                            <m:sSub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𝑎𝑖𝑟</m:t>
                              </m:r>
                            </m:sub>
                          </m:sSub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𝑓𝑟𝑜𝑛𝑡𝑎𝑙</m:t>
                              </m:r>
                            </m:sub>
                          </m:sSub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𝑉𝑒</m:t>
                          </m:r>
                          <m:sSup>
                            <m:sSup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func>
                            <m:func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func>
                            <m:func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sz="16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𝑉𝑒𝑙</m:t>
                      </m:r>
                    </m:oMath>
                  </m:oMathPara>
                </a14:m>
                <a:endParaRPr lang="en-US" altLang="en-US" sz="1600" b="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1BD50CA-E9C4-1CB1-E623-DBF41F720E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88" y="2884608"/>
                <a:ext cx="8691223" cy="375937"/>
              </a:xfrm>
              <a:prstGeom prst="rect">
                <a:avLst/>
              </a:prstGeom>
              <a:blipFill>
                <a:blip r:embed="rId4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5">
            <a:extLst>
              <a:ext uri="{FF2B5EF4-FFF2-40B4-BE49-F238E27FC236}">
                <a16:creationId xmlns:a16="http://schemas.microsoft.com/office/drawing/2014/main" id="{AA552096-440F-9143-0F2E-E8BB04F89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50" y="3613604"/>
            <a:ext cx="3782598" cy="2554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b="1" u="sng" dirty="0"/>
              <a:t>Calculate</a:t>
            </a:r>
          </a:p>
          <a:p>
            <a:pPr eaLnBrk="1" hangingPunct="1"/>
            <a:r>
              <a:rPr lang="en-CA" altLang="en-US" dirty="0"/>
              <a:t>Toyota Supra on Flat Ground</a:t>
            </a:r>
          </a:p>
          <a:p>
            <a:pPr eaLnBrk="1" hangingPunct="1"/>
            <a:r>
              <a:rPr lang="en-CA" altLang="en-US" dirty="0"/>
              <a:t>A</a:t>
            </a:r>
            <a:r>
              <a:rPr lang="en-CA" altLang="en-US" baseline="-25000" dirty="0"/>
              <a:t>F </a:t>
            </a:r>
            <a:r>
              <a:rPr lang="en-CA" altLang="en-US" dirty="0"/>
              <a:t>= 2.23 [m</a:t>
            </a:r>
            <a:r>
              <a:rPr lang="en-CA" altLang="en-US" baseline="30000" dirty="0"/>
              <a:t>2</a:t>
            </a:r>
            <a:r>
              <a:rPr lang="en-CA" altLang="en-US" dirty="0"/>
              <a:t>]</a:t>
            </a:r>
          </a:p>
          <a:p>
            <a:pPr eaLnBrk="1" hangingPunct="1"/>
            <a:r>
              <a:rPr lang="en-CA" altLang="en-US" dirty="0" err="1"/>
              <a:t>c</a:t>
            </a:r>
            <a:r>
              <a:rPr lang="en-CA" altLang="en-US" baseline="-25000" dirty="0" err="1"/>
              <a:t>D</a:t>
            </a:r>
            <a:r>
              <a:rPr lang="en-CA" altLang="en-US" dirty="0"/>
              <a:t> = 0.38 and </a:t>
            </a:r>
            <a:r>
              <a:rPr lang="en-CA" altLang="en-US" dirty="0" err="1"/>
              <a:t>c</a:t>
            </a:r>
            <a:r>
              <a:rPr lang="en-CA" altLang="en-US" baseline="-25000" dirty="0" err="1"/>
              <a:t>R</a:t>
            </a:r>
            <a:r>
              <a:rPr lang="en-CA" altLang="en-US" dirty="0"/>
              <a:t> = 0.01</a:t>
            </a:r>
          </a:p>
          <a:p>
            <a:pPr eaLnBrk="1" hangingPunct="1"/>
            <a:r>
              <a:rPr lang="en-CA" altLang="en-US" dirty="0"/>
              <a:t>Weight = 3415 </a:t>
            </a:r>
            <a:r>
              <a:rPr lang="en-CA" altLang="en-US" dirty="0" err="1"/>
              <a:t>lb</a:t>
            </a:r>
            <a:r>
              <a:rPr lang="en-CA" altLang="en-US" baseline="-25000" dirty="0" err="1"/>
              <a:t>f</a:t>
            </a:r>
            <a:r>
              <a:rPr lang="en-CA" altLang="en-US" dirty="0"/>
              <a:t> = 15,190 [N]</a:t>
            </a:r>
          </a:p>
          <a:p>
            <a:pPr eaLnBrk="1" hangingPunct="1"/>
            <a:r>
              <a:rPr lang="en-CA" altLang="en-US" dirty="0" err="1"/>
              <a:t>Rho</a:t>
            </a:r>
            <a:r>
              <a:rPr lang="en-CA" altLang="en-US" baseline="-25000" dirty="0" err="1"/>
              <a:t>air</a:t>
            </a:r>
            <a:r>
              <a:rPr lang="en-CA" altLang="en-US" dirty="0"/>
              <a:t> = 1.2 [kg/m</a:t>
            </a:r>
            <a:r>
              <a:rPr lang="en-CA" altLang="en-US" baseline="30000" dirty="0"/>
              <a:t>3</a:t>
            </a:r>
            <a:r>
              <a:rPr lang="en-CA" altLang="en-US" dirty="0"/>
              <a:t>]</a:t>
            </a:r>
          </a:p>
          <a:p>
            <a:pPr eaLnBrk="1" hangingPunct="1"/>
            <a:r>
              <a:rPr lang="en-CA" altLang="en-US" dirty="0"/>
              <a:t>Speed = 35 [mph] = 15.7 [m/s]</a:t>
            </a:r>
          </a:p>
          <a:p>
            <a:pPr eaLnBrk="1" hangingPunct="1"/>
            <a:r>
              <a:rPr lang="en-CA" altLang="en-US" dirty="0"/>
              <a:t>Theta = 0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DB10E220-51F3-F8CD-599D-78E9FFF02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74575"/>
            <a:ext cx="4114800" cy="2554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b="1" u="sng" dirty="0"/>
              <a:t>Calculate</a:t>
            </a:r>
          </a:p>
          <a:p>
            <a:pPr eaLnBrk="1" hangingPunct="1"/>
            <a:r>
              <a:rPr lang="en-CA" altLang="en-US" dirty="0"/>
              <a:t>Honda Accord on Lewiston Grade</a:t>
            </a:r>
          </a:p>
          <a:p>
            <a:pPr eaLnBrk="1" hangingPunct="1"/>
            <a:r>
              <a:rPr lang="en-CA" altLang="en-US" dirty="0"/>
              <a:t>A</a:t>
            </a:r>
            <a:r>
              <a:rPr lang="en-CA" altLang="en-US" baseline="-25000" dirty="0"/>
              <a:t>F </a:t>
            </a:r>
            <a:r>
              <a:rPr lang="en-CA" altLang="en-US" dirty="0"/>
              <a:t>= 1.86 [m</a:t>
            </a:r>
            <a:r>
              <a:rPr lang="en-CA" altLang="en-US" baseline="30000" dirty="0"/>
              <a:t>2</a:t>
            </a:r>
            <a:r>
              <a:rPr lang="en-CA" altLang="en-US" dirty="0"/>
              <a:t>]</a:t>
            </a:r>
          </a:p>
          <a:p>
            <a:pPr eaLnBrk="1" hangingPunct="1"/>
            <a:r>
              <a:rPr lang="en-CA" altLang="en-US" dirty="0" err="1"/>
              <a:t>c</a:t>
            </a:r>
            <a:r>
              <a:rPr lang="en-CA" altLang="en-US" baseline="-25000" dirty="0" err="1"/>
              <a:t>D</a:t>
            </a:r>
            <a:r>
              <a:rPr lang="en-CA" altLang="en-US" dirty="0"/>
              <a:t> = 0.32 and </a:t>
            </a:r>
            <a:r>
              <a:rPr lang="en-CA" altLang="en-US" dirty="0" err="1"/>
              <a:t>c</a:t>
            </a:r>
            <a:r>
              <a:rPr lang="en-CA" altLang="en-US" baseline="-25000" dirty="0" err="1"/>
              <a:t>R</a:t>
            </a:r>
            <a:r>
              <a:rPr lang="en-CA" altLang="en-US" dirty="0"/>
              <a:t> = 0.008</a:t>
            </a:r>
          </a:p>
          <a:p>
            <a:pPr eaLnBrk="1" hangingPunct="1"/>
            <a:r>
              <a:rPr lang="en-CA" altLang="en-US" dirty="0"/>
              <a:t>Weight = 3000 </a:t>
            </a:r>
            <a:r>
              <a:rPr lang="en-CA" altLang="en-US" dirty="0" err="1"/>
              <a:t>lb</a:t>
            </a:r>
            <a:r>
              <a:rPr lang="en-CA" altLang="en-US" baseline="-25000" dirty="0" err="1"/>
              <a:t>f</a:t>
            </a:r>
            <a:r>
              <a:rPr lang="en-CA" altLang="en-US" dirty="0"/>
              <a:t> = 13,345 [N]</a:t>
            </a:r>
          </a:p>
          <a:p>
            <a:pPr eaLnBrk="1" hangingPunct="1"/>
            <a:r>
              <a:rPr lang="en-CA" altLang="en-US" dirty="0" err="1"/>
              <a:t>Rho</a:t>
            </a:r>
            <a:r>
              <a:rPr lang="en-CA" altLang="en-US" baseline="-25000" dirty="0" err="1"/>
              <a:t>air</a:t>
            </a:r>
            <a:r>
              <a:rPr lang="en-CA" altLang="en-US" dirty="0"/>
              <a:t> = 1.2 [kg/m</a:t>
            </a:r>
            <a:r>
              <a:rPr lang="en-CA" altLang="en-US" baseline="30000" dirty="0"/>
              <a:t>3</a:t>
            </a:r>
            <a:r>
              <a:rPr lang="en-CA" altLang="en-US" dirty="0"/>
              <a:t>]</a:t>
            </a:r>
          </a:p>
          <a:p>
            <a:pPr eaLnBrk="1" hangingPunct="1"/>
            <a:r>
              <a:rPr lang="en-CA" altLang="en-US" dirty="0"/>
              <a:t>Speed = 65 [mph] = 29.1 [m/s]</a:t>
            </a:r>
          </a:p>
          <a:p>
            <a:pPr eaLnBrk="1" hangingPunct="1"/>
            <a:r>
              <a:rPr lang="en-CA" altLang="en-US" dirty="0"/>
              <a:t>Theta = 3.7 [deg]</a:t>
            </a:r>
          </a:p>
        </p:txBody>
      </p:sp>
    </p:spTree>
    <p:extLst>
      <p:ext uri="{BB962C8B-B14F-4D97-AF65-F5344CB8AC3E}">
        <p14:creationId xmlns:p14="http://schemas.microsoft.com/office/powerpoint/2010/main" val="421142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5AF936-DAC5-2EE4-6E3C-28969F70A3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5">
            <a:extLst>
              <a:ext uri="{FF2B5EF4-FFF2-40B4-BE49-F238E27FC236}">
                <a16:creationId xmlns:a16="http://schemas.microsoft.com/office/drawing/2014/main" id="{AAFCA001-E4D8-E5FC-CE07-B2380CCDF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0953" y="395943"/>
            <a:ext cx="27462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n-US" sz="2800" b="1" dirty="0"/>
              <a:t>Σ</a:t>
            </a:r>
            <a:r>
              <a:rPr lang="en-CA" altLang="en-US" sz="2800" b="1" dirty="0"/>
              <a:t> Forces = m*a</a:t>
            </a:r>
            <a:endParaRPr lang="en-US" altLang="en-US" sz="2800" dirty="0"/>
          </a:p>
        </p:txBody>
      </p:sp>
      <p:sp>
        <p:nvSpPr>
          <p:cNvPr id="10249" name="Rectangle 11">
            <a:extLst>
              <a:ext uri="{FF2B5EF4-FFF2-40B4-BE49-F238E27FC236}">
                <a16:creationId xmlns:a16="http://schemas.microsoft.com/office/drawing/2014/main" id="{D8CF43FD-01CE-DF8F-85FF-31B433AE8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11800"/>
            <a:ext cx="635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F9E31C4-F809-AF7A-A132-92690C8E6F9B}"/>
                  </a:ext>
                </a:extLst>
              </p:cNvPr>
              <p:cNvSpPr txBox="1"/>
              <p:nvPr/>
            </p:nvSpPr>
            <p:spPr>
              <a:xfrm>
                <a:off x="0" y="5809050"/>
                <a:ext cx="8691223" cy="37593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i="1" smtClean="0">
                          <a:latin typeface="Cambria Math" panose="02040503050406030204" pitchFamily="18" charset="0"/>
                        </a:rPr>
                        <m:t>𝑆𝑆</m:t>
                      </m:r>
                      <m:r>
                        <a:rPr lang="en-US" altLang="en-US" sz="16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en-US" sz="1600" i="1" smtClean="0">
                          <a:latin typeface="Cambria Math" panose="02040503050406030204" pitchFamily="18" charset="0"/>
                        </a:rPr>
                        <m:t>𝑃𝑜𝑤𝑒𝑟</m:t>
                      </m:r>
                      <m:r>
                        <a:rPr lang="en-US" alt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0.5∗</m:t>
                          </m:r>
                          <m:sSub>
                            <m:sSub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𝑎𝑖𝑟</m:t>
                              </m:r>
                            </m:sub>
                          </m:sSub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𝑓𝑟𝑜𝑛𝑡𝑎𝑙</m:t>
                              </m:r>
                            </m:sub>
                          </m:sSub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𝑉𝑒</m:t>
                          </m:r>
                          <m:sSup>
                            <m:sSup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func>
                            <m:func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func>
                            <m:func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sz="16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𝑉𝑒𝑙</m:t>
                      </m:r>
                    </m:oMath>
                  </m:oMathPara>
                </a14:m>
                <a:endParaRPr lang="en-US" altLang="en-US" sz="1600" b="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F9E31C4-F809-AF7A-A132-92690C8E6F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809050"/>
                <a:ext cx="8691223" cy="375937"/>
              </a:xfrm>
              <a:prstGeom prst="rect">
                <a:avLst/>
              </a:prstGeom>
              <a:blipFill>
                <a:blip r:embed="rId2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Box 5">
            <a:extLst>
              <a:ext uri="{FF2B5EF4-FFF2-40B4-BE49-F238E27FC236}">
                <a16:creationId xmlns:a16="http://schemas.microsoft.com/office/drawing/2014/main" id="{7FC035B8-F94F-DA6C-67D7-19D5EA769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152" y="914400"/>
            <a:ext cx="835907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b="1" u="sng" dirty="0"/>
              <a:t>Acceleration Model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If you have a Torque and Speed at the</a:t>
            </a:r>
            <a:br>
              <a:rPr lang="en-CA" altLang="en-US" dirty="0"/>
            </a:br>
            <a:r>
              <a:rPr lang="en-CA" altLang="en-US" dirty="0"/>
              <a:t>engine you’re just a few steps away from</a:t>
            </a:r>
            <a:br>
              <a:rPr lang="en-CA" altLang="en-US" dirty="0"/>
            </a:br>
            <a:r>
              <a:rPr lang="en-CA" altLang="en-US" dirty="0"/>
              <a:t>having a Force and Velocity at the wheels.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Remember that for geartrains the gear ratio (either the radius ratio or number of teeth ratio) will act as a torque multiplier and a speed reducer.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The velocity of the tire-road interface can be</a:t>
            </a:r>
            <a:br>
              <a:rPr lang="en-CA" altLang="en-US" dirty="0"/>
            </a:br>
            <a:r>
              <a:rPr lang="en-CA" altLang="en-US" dirty="0"/>
              <a:t>related to the tire radius and RPM of the tire.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8399A62-4026-8E8D-A595-BB1253827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7219" y="37597"/>
            <a:ext cx="3106781" cy="1753605"/>
          </a:xfrm>
          <a:prstGeom prst="rect">
            <a:avLst/>
          </a:prstGeom>
        </p:spPr>
      </p:pic>
      <p:pic>
        <p:nvPicPr>
          <p:cNvPr id="1026" name="Picture 2" descr="Workig out Gear Ratios - Questions">
            <a:extLst>
              <a:ext uri="{FF2B5EF4-FFF2-40B4-BE49-F238E27FC236}">
                <a16:creationId xmlns:a16="http://schemas.microsoft.com/office/drawing/2014/main" id="{7DE34294-173F-0D2F-BDBB-4218DED07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816" y="3377543"/>
            <a:ext cx="2581275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7459100-50C0-7F29-F960-BE47ACA144E7}"/>
                  </a:ext>
                </a:extLst>
              </p:cNvPr>
              <p:cNvSpPr txBox="1"/>
              <p:nvPr/>
            </p:nvSpPr>
            <p:spPr>
              <a:xfrm>
                <a:off x="589156" y="3850771"/>
                <a:ext cx="3390159" cy="526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𝑇𝑜𝑟𝑞𝑢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𝑇𝑜𝑟𝑞𝑢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75 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𝑡𝑒𝑒𝑡h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25 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𝑡𝑒𝑒𝑡h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7459100-50C0-7F29-F960-BE47ACA144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56" y="3850771"/>
                <a:ext cx="3390159" cy="5260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3636FBF-0B31-B6AC-82DB-711E55D1B8F2}"/>
                  </a:ext>
                </a:extLst>
              </p:cNvPr>
              <p:cNvSpPr txBox="1"/>
              <p:nvPr/>
            </p:nvSpPr>
            <p:spPr>
              <a:xfrm>
                <a:off x="592873" y="4591575"/>
                <a:ext cx="2855141" cy="526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𝑅𝑃𝑀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𝑅𝑃𝑀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25 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𝑡𝑒𝑒𝑡h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75 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𝑡𝑒𝑒𝑡h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3636FBF-0B31-B6AC-82DB-711E55D1B8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73" y="4591575"/>
                <a:ext cx="2855141" cy="5260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BE12318-5826-0AA9-2922-9469D3A2944D}"/>
                  </a:ext>
                </a:extLst>
              </p:cNvPr>
              <p:cNvSpPr txBox="1"/>
              <p:nvPr/>
            </p:nvSpPr>
            <p:spPr>
              <a:xfrm>
                <a:off x="609600" y="5355450"/>
                <a:ext cx="33351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𝑉𝑒𝑙𝑜𝑐𝑖𝑡𝑦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𝑅𝑎𝑑𝑖𝑢𝑠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𝑅𝑃𝑀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BE12318-5826-0AA9-2922-9469D3A294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355450"/>
                <a:ext cx="3335144" cy="276999"/>
              </a:xfrm>
              <a:prstGeom prst="rect">
                <a:avLst/>
              </a:prstGeom>
              <a:blipFill>
                <a:blip r:embed="rId7"/>
                <a:stretch>
                  <a:fillRect l="-1828" t="-2222" r="-914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7231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ED9CE7-58CE-1934-3E53-0BF2D2DB13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5">
            <a:extLst>
              <a:ext uri="{FF2B5EF4-FFF2-40B4-BE49-F238E27FC236}">
                <a16:creationId xmlns:a16="http://schemas.microsoft.com/office/drawing/2014/main" id="{269C9600-6A3B-CB91-DC1A-080F16C7B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219" y="395943"/>
            <a:ext cx="335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/>
              <a:t>Week 8 Homework</a:t>
            </a:r>
            <a:endParaRPr lang="en-US" altLang="en-US" sz="2800" dirty="0"/>
          </a:p>
        </p:txBody>
      </p:sp>
      <p:sp>
        <p:nvSpPr>
          <p:cNvPr id="10249" name="Rectangle 11">
            <a:extLst>
              <a:ext uri="{FF2B5EF4-FFF2-40B4-BE49-F238E27FC236}">
                <a16:creationId xmlns:a16="http://schemas.microsoft.com/office/drawing/2014/main" id="{917460C8-0F34-6D3E-0BAC-305B5BB13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11800"/>
            <a:ext cx="635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6D2855C-0C7A-AA3F-6778-5F80FB36089F}"/>
                  </a:ext>
                </a:extLst>
              </p:cNvPr>
              <p:cNvSpPr txBox="1"/>
              <p:nvPr/>
            </p:nvSpPr>
            <p:spPr>
              <a:xfrm>
                <a:off x="495300" y="6172200"/>
                <a:ext cx="8153400" cy="37593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i="1" smtClean="0">
                          <a:latin typeface="Cambria Math" panose="02040503050406030204" pitchFamily="18" charset="0"/>
                        </a:rPr>
                        <m:t>𝑆𝑆</m:t>
                      </m:r>
                      <m:r>
                        <a:rPr lang="en-US" altLang="en-US" sz="16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en-US" sz="1600" i="1" smtClean="0">
                          <a:latin typeface="Cambria Math" panose="02040503050406030204" pitchFamily="18" charset="0"/>
                        </a:rPr>
                        <m:t>𝑃𝑜𝑤𝑒𝑟</m:t>
                      </m:r>
                      <m:r>
                        <a:rPr lang="en-US" alt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0.5∗</m:t>
                          </m:r>
                          <m:sSub>
                            <m:sSub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𝑎𝑖𝑟</m:t>
                              </m:r>
                            </m:sub>
                          </m:sSub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𝑓𝑟𝑜𝑛𝑡𝑎𝑙</m:t>
                              </m:r>
                            </m:sub>
                          </m:sSub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𝑉𝑒</m:t>
                          </m:r>
                          <m:sSup>
                            <m:sSup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func>
                            <m:func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func>
                            <m:func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sz="16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𝑉𝑒𝑙</m:t>
                      </m:r>
                    </m:oMath>
                  </m:oMathPara>
                </a14:m>
                <a:endParaRPr lang="en-US" altLang="en-US" sz="1600" b="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6D2855C-0C7A-AA3F-6778-5F80FB3608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6172200"/>
                <a:ext cx="8153400" cy="375937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Box 5">
                <a:extLst>
                  <a:ext uri="{FF2B5EF4-FFF2-40B4-BE49-F238E27FC236}">
                    <a16:creationId xmlns:a16="http://schemas.microsoft.com/office/drawing/2014/main" id="{B02F01CD-5139-CB66-08A7-D3FEC10B6E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2152" y="838200"/>
                <a:ext cx="8359071" cy="48137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dirty="0"/>
                  <a:t>You get to choose a vehicle that you are going to virtually install the engine you’ve been modeling the last few weeks.</a:t>
                </a:r>
              </a:p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r>
                  <a:rPr lang="en-CA" altLang="en-US" dirty="0"/>
                  <a:t>For this vehicle, plot Road Load vs. velocity</a:t>
                </a:r>
              </a:p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r>
                  <a:rPr lang="en-CA" altLang="en-US" dirty="0"/>
                  <a:t>Based on peak power and a drivetrain loss, calculate maximum theoretical top speed for that combination.</a:t>
                </a:r>
              </a:p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r>
                  <a:rPr lang="en-CA" altLang="en-US" dirty="0"/>
                  <a:t>Using data about Torque vs. RPM for your engine, and the various gear ratios in the transmission and differential make a propulsion force vs. vehicle speed plot for all gears of the transmission.</a:t>
                </a:r>
              </a:p>
              <a:p>
                <a:pPr marL="342900" indent="-342900" eaLnBrk="1" hangingPunct="1">
                  <a:buFont typeface="Arial" panose="020B0604020202020204" pitchFamily="34" charset="0"/>
                  <a:buChar char="•"/>
                </a:pPr>
                <a:r>
                  <a:rPr lang="en-CA" altLang="en-US" dirty="0"/>
                  <a:t>Make a simulation (Excel, </a:t>
                </a:r>
                <a:r>
                  <a:rPr lang="en-CA" altLang="en-US" dirty="0" err="1"/>
                  <a:t>Matlab</a:t>
                </a:r>
                <a:r>
                  <a:rPr lang="en-CA" altLang="en-US" dirty="0"/>
                  <a:t>, EES, python, etc.) that predicts the 0-60 mph acceleration of your virtual vehicle.</a:t>
                </a:r>
              </a:p>
              <a:p>
                <a:pPr marL="1085850" lvl="1" indent="-342900" eaLnBrk="1" hangingPunct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CA" alt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𝑝𝑟𝑜𝑝𝑢𝑙𝑠𝑖𝑜𝑛</m:t>
                            </m:r>
                          </m:sub>
                        </m:s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altLang="en-US" i="1">
                                    <a:latin typeface="Cambria Math" panose="02040503050406030204" pitchFamily="18" charset="0"/>
                                  </a:rPr>
                                  <m:t>𝑑𝑟𝑎𝑔</m:t>
                                </m:r>
                              </m:sub>
                            </m:s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altLang="en-US" i="1">
                                    <a:latin typeface="Cambria Math" panose="02040503050406030204" pitchFamily="18" charset="0"/>
                                  </a:rPr>
                                  <m:t>𝑟𝑜𝑙𝑙𝑖𝑛𝑔</m:t>
                                </m:r>
                              </m:sub>
                            </m:s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altLang="en-US" i="1">
                                    <a:latin typeface="Cambria Math" panose="02040503050406030204" pitchFamily="18" charset="0"/>
                                  </a:rPr>
                                  <m:t>𝑔𝑟𝑎𝑣𝑖𝑡𝑦</m:t>
                                </m:r>
                              </m:sub>
                            </m:sSub>
                          </m:e>
                        </m:d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𝑚𝑎𝑠𝑠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f>
                          <m:f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𝑑𝑣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</m:e>
                    </m:nary>
                  </m:oMath>
                </a14:m>
                <a:endParaRPr lang="en-CA" altLang="en-US" dirty="0"/>
              </a:p>
              <a:p>
                <a:pPr marL="1085850" lvl="1" indent="-342900" eaLnBrk="1" hangingPunct="1">
                  <a:buFont typeface="Arial" panose="020B0604020202020204" pitchFamily="34" charset="0"/>
                  <a:buChar char="•"/>
                </a:pPr>
                <a:r>
                  <a:rPr lang="en-CA" altLang="en-US" sz="1800" dirty="0"/>
                  <a:t>Can use Euler’s Method (small time steps) to find change in velocity.</a:t>
                </a:r>
              </a:p>
              <a:p>
                <a:pPr marL="1085850" lvl="1" indent="-342900" eaLnBrk="1" hangingPunct="1">
                  <a:buFont typeface="Arial" panose="020B0604020202020204" pitchFamily="34" charset="0"/>
                  <a:buChar char="•"/>
                </a:pPr>
                <a:r>
                  <a:rPr lang="en-CA" altLang="en-US" sz="1800" dirty="0"/>
                  <a:t>Can incorporate tire traction limitations if you want.</a:t>
                </a:r>
              </a:p>
              <a:p>
                <a:pPr marL="1085850" lvl="1" indent="-342900" eaLnBrk="1" hangingPunct="1">
                  <a:buFont typeface="Arial" panose="020B0604020202020204" pitchFamily="34" charset="0"/>
                  <a:buChar char="•"/>
                </a:pPr>
                <a:r>
                  <a:rPr lang="en-CA" altLang="en-US" sz="1800" dirty="0"/>
                  <a:t>If your vehicle has to shift gears, include a time with zero propulsion force (0.125 to 0.5 seconds) while shifting. </a:t>
                </a:r>
              </a:p>
            </p:txBody>
          </p:sp>
        </mc:Choice>
        <mc:Fallback>
          <p:sp>
            <p:nvSpPr>
              <p:cNvPr id="3" name="Text Box 5">
                <a:extLst>
                  <a:ext uri="{FF2B5EF4-FFF2-40B4-BE49-F238E27FC236}">
                    <a16:creationId xmlns:a16="http://schemas.microsoft.com/office/drawing/2014/main" id="{B02F01CD-5139-CB66-08A7-D3FEC10B6E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2152" y="838200"/>
                <a:ext cx="8359071" cy="4813754"/>
              </a:xfrm>
              <a:prstGeom prst="rect">
                <a:avLst/>
              </a:prstGeom>
              <a:blipFill>
                <a:blip r:embed="rId3"/>
                <a:stretch>
                  <a:fillRect l="-729" t="-634" r="-94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1493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4026</TotalTime>
  <Words>671</Words>
  <Application>Microsoft Office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Trebuchet MS</vt:lpstr>
      <vt:lpstr>Office Theme</vt:lpstr>
      <vt:lpstr>ME 433 Internal Combustion Engines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Creative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Intro</dc:title>
  <dc:creator>Dan Cordon</dc:creator>
  <cp:lastModifiedBy>Cordon, Dan (dcordon@uidaho.edu)</cp:lastModifiedBy>
  <cp:revision>232</cp:revision>
  <dcterms:created xsi:type="dcterms:W3CDTF">2007-12-14T00:01:34Z</dcterms:created>
  <dcterms:modified xsi:type="dcterms:W3CDTF">2024-02-26T21:01:20Z</dcterms:modified>
</cp:coreProperties>
</file>