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0"/>
  </p:notesMasterIdLst>
  <p:handoutMasterIdLst>
    <p:handoutMasterId r:id="rId11"/>
  </p:handoutMasterIdLst>
  <p:sldIdLst>
    <p:sldId id="330" r:id="rId2"/>
    <p:sldId id="341" r:id="rId3"/>
    <p:sldId id="339" r:id="rId4"/>
    <p:sldId id="342" r:id="rId5"/>
    <p:sldId id="343" r:id="rId6"/>
    <p:sldId id="344" r:id="rId7"/>
    <p:sldId id="345" r:id="rId8"/>
    <p:sldId id="346" r:id="rId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53"/>
    <p:restoredTop sz="90819" autoAdjust="0"/>
  </p:normalViewPr>
  <p:slideViewPr>
    <p:cSldViewPr>
      <p:cViewPr varScale="1">
        <p:scale>
          <a:sx n="86" d="100"/>
          <a:sy n="86" d="100"/>
        </p:scale>
        <p:origin x="13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93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4ADBB9-1977-3EBE-4484-34C47B311C88}"/>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pitchFamily="34" charset="0"/>
                <a:ea typeface="ＭＳ Ｐゴシック"/>
                <a:cs typeface="ＭＳ Ｐゴシック"/>
              </a:defRPr>
            </a:lvl1pPr>
          </a:lstStyle>
          <a:p>
            <a:pPr>
              <a:defRPr/>
            </a:pPr>
            <a:endParaRPr lang="en-US"/>
          </a:p>
        </p:txBody>
      </p:sp>
      <p:sp>
        <p:nvSpPr>
          <p:cNvPr id="3" name="Date Placeholder 2">
            <a:extLst>
              <a:ext uri="{FF2B5EF4-FFF2-40B4-BE49-F238E27FC236}">
                <a16:creationId xmlns:a16="http://schemas.microsoft.com/office/drawing/2014/main" id="{7EBA5355-9D8F-2B7E-43D4-030A3184C166}"/>
              </a:ext>
            </a:extLst>
          </p:cNvPr>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latin typeface="Arial" pitchFamily="34" charset="0"/>
                <a:ea typeface="ＭＳ Ｐゴシック"/>
                <a:cs typeface="ＭＳ Ｐゴシック"/>
              </a:defRPr>
            </a:lvl1pPr>
          </a:lstStyle>
          <a:p>
            <a:pPr>
              <a:defRPr/>
            </a:pPr>
            <a:fld id="{063E8538-8064-44C8-BBE8-140F531C499B}" type="datetimeFigureOut">
              <a:rPr lang="en-US"/>
              <a:pPr>
                <a:defRPr/>
              </a:pPr>
              <a:t>3/4/2024</a:t>
            </a:fld>
            <a:endParaRPr lang="en-US"/>
          </a:p>
        </p:txBody>
      </p:sp>
      <p:sp>
        <p:nvSpPr>
          <p:cNvPr id="4" name="Footer Placeholder 3">
            <a:extLst>
              <a:ext uri="{FF2B5EF4-FFF2-40B4-BE49-F238E27FC236}">
                <a16:creationId xmlns:a16="http://schemas.microsoft.com/office/drawing/2014/main" id="{BAD771B5-DE39-7CF5-FF4D-123E685CD3C8}"/>
              </a:ext>
            </a:extLst>
          </p:cNvPr>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pitchFamily="34" charset="0"/>
                <a:ea typeface="ＭＳ Ｐゴシック"/>
                <a:cs typeface="ＭＳ Ｐゴシック"/>
              </a:defRPr>
            </a:lvl1pPr>
          </a:lstStyle>
          <a:p>
            <a:pPr>
              <a:defRPr/>
            </a:pPr>
            <a:endParaRPr lang="en-US"/>
          </a:p>
        </p:txBody>
      </p:sp>
      <p:sp>
        <p:nvSpPr>
          <p:cNvPr id="5" name="Slide Number Placeholder 4">
            <a:extLst>
              <a:ext uri="{FF2B5EF4-FFF2-40B4-BE49-F238E27FC236}">
                <a16:creationId xmlns:a16="http://schemas.microsoft.com/office/drawing/2014/main" id="{D5D126DA-62ED-5E5C-1318-36E884B02A35}"/>
              </a:ext>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35F21131-B59D-4E5D-824A-6A307651D884}"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AAAA927-4D25-64EB-AFBD-F17A6A2EA378}"/>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0" hangingPunct="0">
              <a:defRPr sz="1200">
                <a:latin typeface="Arial" charset="0"/>
                <a:ea typeface="ＭＳ Ｐゴシック" pitchFamily="-32" charset="-128"/>
                <a:cs typeface="+mn-cs"/>
              </a:defRPr>
            </a:lvl1pPr>
          </a:lstStyle>
          <a:p>
            <a:pPr>
              <a:defRPr/>
            </a:pPr>
            <a:endParaRPr lang="en-US"/>
          </a:p>
        </p:txBody>
      </p:sp>
      <p:sp>
        <p:nvSpPr>
          <p:cNvPr id="3" name="Date Placeholder 2">
            <a:extLst>
              <a:ext uri="{FF2B5EF4-FFF2-40B4-BE49-F238E27FC236}">
                <a16:creationId xmlns:a16="http://schemas.microsoft.com/office/drawing/2014/main" id="{01CB495C-548C-A312-CA2A-96A39AA13743}"/>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eaLnBrk="0" hangingPunct="0">
              <a:defRPr sz="1200">
                <a:latin typeface="Arial" charset="0"/>
                <a:ea typeface="ＭＳ Ｐゴシック" pitchFamily="-32" charset="-128"/>
                <a:cs typeface="+mn-cs"/>
              </a:defRPr>
            </a:lvl1pPr>
          </a:lstStyle>
          <a:p>
            <a:pPr>
              <a:defRPr/>
            </a:pPr>
            <a:fld id="{5831B62F-AF9B-42C4-BE3C-15DD9B130DA9}" type="datetimeFigureOut">
              <a:rPr lang="en-US"/>
              <a:pPr>
                <a:defRPr/>
              </a:pPr>
              <a:t>3/4/2024</a:t>
            </a:fld>
            <a:endParaRPr lang="en-US"/>
          </a:p>
        </p:txBody>
      </p:sp>
      <p:sp>
        <p:nvSpPr>
          <p:cNvPr id="4" name="Slide Image Placeholder 3">
            <a:extLst>
              <a:ext uri="{FF2B5EF4-FFF2-40B4-BE49-F238E27FC236}">
                <a16:creationId xmlns:a16="http://schemas.microsoft.com/office/drawing/2014/main" id="{DE3BF4CE-FACF-1761-6FD1-FA1FCA7672E2}"/>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2285867D-7D00-7AA5-C801-29FD350DBEC8}"/>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C7314E5-7434-A1D3-946E-1626AB1C1495}"/>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0" hangingPunct="0">
              <a:defRPr sz="1200">
                <a:latin typeface="Arial" charset="0"/>
                <a:ea typeface="ＭＳ Ｐゴシック" pitchFamily="-32" charset="-128"/>
                <a:cs typeface="+mn-cs"/>
              </a:defRPr>
            </a:lvl1pPr>
          </a:lstStyle>
          <a:p>
            <a:pPr>
              <a:defRPr/>
            </a:pPr>
            <a:endParaRPr lang="en-US"/>
          </a:p>
        </p:txBody>
      </p:sp>
      <p:sp>
        <p:nvSpPr>
          <p:cNvPr id="7" name="Slide Number Placeholder 6">
            <a:extLst>
              <a:ext uri="{FF2B5EF4-FFF2-40B4-BE49-F238E27FC236}">
                <a16:creationId xmlns:a16="http://schemas.microsoft.com/office/drawing/2014/main" id="{DAFABF58-B958-4E5F-1F68-FC10B9249741}"/>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pPr>
              <a:defRPr/>
            </a:pPr>
            <a:fld id="{2A5130A6-BC44-4300-A39E-6BAD0B33236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52C776B2-8103-BB17-4D29-6D0F932730F7}"/>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B97CFB82-52C8-432C-A04B-96F86E68526C}" type="datetimeFigureOut">
              <a:rPr lang="en-US"/>
              <a:pPr>
                <a:defRPr/>
              </a:pPr>
              <a:t>3/4/2024</a:t>
            </a:fld>
            <a:endParaRPr lang="en-US"/>
          </a:p>
        </p:txBody>
      </p:sp>
      <p:sp>
        <p:nvSpPr>
          <p:cNvPr id="5" name="Footer Placeholder 4">
            <a:extLst>
              <a:ext uri="{FF2B5EF4-FFF2-40B4-BE49-F238E27FC236}">
                <a16:creationId xmlns:a16="http://schemas.microsoft.com/office/drawing/2014/main" id="{A18F3460-9152-65CF-06A8-06039FF10D7C}"/>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6" name="Slide Number Placeholder 5">
            <a:extLst>
              <a:ext uri="{FF2B5EF4-FFF2-40B4-BE49-F238E27FC236}">
                <a16:creationId xmlns:a16="http://schemas.microsoft.com/office/drawing/2014/main" id="{686186FB-2470-2A0E-595C-94D0468AAB5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CA3C9F97-6AA4-48A5-BDF8-925253248B1C}" type="slidenum">
              <a:rPr lang="en-US" altLang="en-US"/>
              <a:pPr>
                <a:defRPr/>
              </a:pPr>
              <a:t>‹#›</a:t>
            </a:fld>
            <a:endParaRPr lang="en-US" altLang="en-US"/>
          </a:p>
        </p:txBody>
      </p:sp>
    </p:spTree>
    <p:extLst>
      <p:ext uri="{BB962C8B-B14F-4D97-AF65-F5344CB8AC3E}">
        <p14:creationId xmlns:p14="http://schemas.microsoft.com/office/powerpoint/2010/main" val="1467307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57DDB8-E587-7D44-0D3E-8306176E0120}"/>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D0A310FA-9FE1-47E3-BD37-95632143B7FD}" type="datetimeFigureOut">
              <a:rPr lang="en-US"/>
              <a:pPr>
                <a:defRPr/>
              </a:pPr>
              <a:t>3/4/2024</a:t>
            </a:fld>
            <a:endParaRPr lang="en-US"/>
          </a:p>
        </p:txBody>
      </p:sp>
      <p:sp>
        <p:nvSpPr>
          <p:cNvPr id="5" name="Footer Placeholder 4">
            <a:extLst>
              <a:ext uri="{FF2B5EF4-FFF2-40B4-BE49-F238E27FC236}">
                <a16:creationId xmlns:a16="http://schemas.microsoft.com/office/drawing/2014/main" id="{26B00264-5224-A01D-1FAA-B34BEF7CD911}"/>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6" name="Slide Number Placeholder 5">
            <a:extLst>
              <a:ext uri="{FF2B5EF4-FFF2-40B4-BE49-F238E27FC236}">
                <a16:creationId xmlns:a16="http://schemas.microsoft.com/office/drawing/2014/main" id="{A13D5365-79C8-2818-5B05-FB1520FFF026}"/>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066F0073-FC92-4951-93F2-47F3A9487D14}" type="slidenum">
              <a:rPr lang="en-US" altLang="en-US"/>
              <a:pPr>
                <a:defRPr/>
              </a:pPr>
              <a:t>‹#›</a:t>
            </a:fld>
            <a:endParaRPr lang="en-US" altLang="en-US"/>
          </a:p>
        </p:txBody>
      </p:sp>
    </p:spTree>
    <p:extLst>
      <p:ext uri="{BB962C8B-B14F-4D97-AF65-F5344CB8AC3E}">
        <p14:creationId xmlns:p14="http://schemas.microsoft.com/office/powerpoint/2010/main" val="2874944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4EBF4D-74F2-01B3-083A-F3C3A4B84330}"/>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CA1DB683-929E-411F-B4FD-710AF981B72F}" type="datetimeFigureOut">
              <a:rPr lang="en-US"/>
              <a:pPr>
                <a:defRPr/>
              </a:pPr>
              <a:t>3/4/2024</a:t>
            </a:fld>
            <a:endParaRPr lang="en-US"/>
          </a:p>
        </p:txBody>
      </p:sp>
      <p:sp>
        <p:nvSpPr>
          <p:cNvPr id="5" name="Footer Placeholder 4">
            <a:extLst>
              <a:ext uri="{FF2B5EF4-FFF2-40B4-BE49-F238E27FC236}">
                <a16:creationId xmlns:a16="http://schemas.microsoft.com/office/drawing/2014/main" id="{6E65FB65-DA5F-E7D3-36E9-895C949DC411}"/>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6" name="Slide Number Placeholder 5">
            <a:extLst>
              <a:ext uri="{FF2B5EF4-FFF2-40B4-BE49-F238E27FC236}">
                <a16:creationId xmlns:a16="http://schemas.microsoft.com/office/drawing/2014/main" id="{AD379E6D-58AA-E3C7-1E0B-4BB4A3A9235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CF778A47-1C94-4179-991C-C5CF7606AA6C}" type="slidenum">
              <a:rPr lang="en-US" altLang="en-US"/>
              <a:pPr>
                <a:defRPr/>
              </a:pPr>
              <a:t>‹#›</a:t>
            </a:fld>
            <a:endParaRPr lang="en-US" altLang="en-US"/>
          </a:p>
        </p:txBody>
      </p:sp>
    </p:spTree>
    <p:extLst>
      <p:ext uri="{BB962C8B-B14F-4D97-AF65-F5344CB8AC3E}">
        <p14:creationId xmlns:p14="http://schemas.microsoft.com/office/powerpoint/2010/main" val="2920873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30C00D-0A2A-1343-717A-B7A74E7D5EF2}"/>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732A8285-7550-41BD-98E7-D13CC4BD5C23}" type="datetimeFigureOut">
              <a:rPr lang="en-US"/>
              <a:pPr>
                <a:defRPr/>
              </a:pPr>
              <a:t>3/4/2024</a:t>
            </a:fld>
            <a:endParaRPr lang="en-US"/>
          </a:p>
        </p:txBody>
      </p:sp>
      <p:sp>
        <p:nvSpPr>
          <p:cNvPr id="5" name="Footer Placeholder 4">
            <a:extLst>
              <a:ext uri="{FF2B5EF4-FFF2-40B4-BE49-F238E27FC236}">
                <a16:creationId xmlns:a16="http://schemas.microsoft.com/office/drawing/2014/main" id="{6DEF2633-955F-22AC-ABE1-83CBD7320FD7}"/>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6" name="Slide Number Placeholder 5">
            <a:extLst>
              <a:ext uri="{FF2B5EF4-FFF2-40B4-BE49-F238E27FC236}">
                <a16:creationId xmlns:a16="http://schemas.microsoft.com/office/drawing/2014/main" id="{3CB8C4ED-28DC-16FA-2242-8ED5C35BAD9A}"/>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7A605F3A-DDD2-44F0-AED0-EABB00F8D937}" type="slidenum">
              <a:rPr lang="en-US" altLang="en-US"/>
              <a:pPr>
                <a:defRPr/>
              </a:pPr>
              <a:t>‹#›</a:t>
            </a:fld>
            <a:endParaRPr lang="en-US" altLang="en-US"/>
          </a:p>
        </p:txBody>
      </p:sp>
    </p:spTree>
    <p:extLst>
      <p:ext uri="{BB962C8B-B14F-4D97-AF65-F5344CB8AC3E}">
        <p14:creationId xmlns:p14="http://schemas.microsoft.com/office/powerpoint/2010/main" val="357919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47367D-F5A6-C82B-90B8-0FD00A733C06}"/>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F5427E3F-F12F-499B-BC05-CF305C899C39}" type="datetimeFigureOut">
              <a:rPr lang="en-US"/>
              <a:pPr>
                <a:defRPr/>
              </a:pPr>
              <a:t>3/4/2024</a:t>
            </a:fld>
            <a:endParaRPr lang="en-US"/>
          </a:p>
        </p:txBody>
      </p:sp>
      <p:sp>
        <p:nvSpPr>
          <p:cNvPr id="5" name="Footer Placeholder 4">
            <a:extLst>
              <a:ext uri="{FF2B5EF4-FFF2-40B4-BE49-F238E27FC236}">
                <a16:creationId xmlns:a16="http://schemas.microsoft.com/office/drawing/2014/main" id="{32F551D7-66B4-A05A-B6DF-14AAC8EAA153}"/>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6" name="Slide Number Placeholder 5">
            <a:extLst>
              <a:ext uri="{FF2B5EF4-FFF2-40B4-BE49-F238E27FC236}">
                <a16:creationId xmlns:a16="http://schemas.microsoft.com/office/drawing/2014/main" id="{DEA2D37C-B044-7974-626E-93D142CDB84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34EC394D-A6CF-452D-A0F8-2CC0302F1C64}" type="slidenum">
              <a:rPr lang="en-US" altLang="en-US"/>
              <a:pPr>
                <a:defRPr/>
              </a:pPr>
              <a:t>‹#›</a:t>
            </a:fld>
            <a:endParaRPr lang="en-US" altLang="en-US"/>
          </a:p>
        </p:txBody>
      </p:sp>
    </p:spTree>
    <p:extLst>
      <p:ext uri="{BB962C8B-B14F-4D97-AF65-F5344CB8AC3E}">
        <p14:creationId xmlns:p14="http://schemas.microsoft.com/office/powerpoint/2010/main" val="1865406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4AF463-C292-EDEA-E201-F12F0D848DEB}"/>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A18FFA00-3F6E-47BC-B3A8-6028A19F003B}" type="datetimeFigureOut">
              <a:rPr lang="en-US"/>
              <a:pPr>
                <a:defRPr/>
              </a:pPr>
              <a:t>3/4/2024</a:t>
            </a:fld>
            <a:endParaRPr lang="en-US"/>
          </a:p>
        </p:txBody>
      </p:sp>
      <p:sp>
        <p:nvSpPr>
          <p:cNvPr id="6" name="Footer Placeholder 5">
            <a:extLst>
              <a:ext uri="{FF2B5EF4-FFF2-40B4-BE49-F238E27FC236}">
                <a16:creationId xmlns:a16="http://schemas.microsoft.com/office/drawing/2014/main" id="{C793A3B9-02B4-D0E1-DD53-D9DCFE2DED1F}"/>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7" name="Slide Number Placeholder 6">
            <a:extLst>
              <a:ext uri="{FF2B5EF4-FFF2-40B4-BE49-F238E27FC236}">
                <a16:creationId xmlns:a16="http://schemas.microsoft.com/office/drawing/2014/main" id="{3D07B645-E645-A541-4688-51933A7685F5}"/>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BCEBCC01-3651-4E3B-AE5D-58CF70FC56F7}" type="slidenum">
              <a:rPr lang="en-US" altLang="en-US"/>
              <a:pPr>
                <a:defRPr/>
              </a:pPr>
              <a:t>‹#›</a:t>
            </a:fld>
            <a:endParaRPr lang="en-US" altLang="en-US"/>
          </a:p>
        </p:txBody>
      </p:sp>
    </p:spTree>
    <p:extLst>
      <p:ext uri="{BB962C8B-B14F-4D97-AF65-F5344CB8AC3E}">
        <p14:creationId xmlns:p14="http://schemas.microsoft.com/office/powerpoint/2010/main" val="256045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A2D457-B1DF-7CBB-FEBF-02A46013B089}"/>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6EACB5F0-0615-45A6-8665-FA7145F99F82}" type="datetimeFigureOut">
              <a:rPr lang="en-US"/>
              <a:pPr>
                <a:defRPr/>
              </a:pPr>
              <a:t>3/4/2024</a:t>
            </a:fld>
            <a:endParaRPr lang="en-US"/>
          </a:p>
        </p:txBody>
      </p:sp>
      <p:sp>
        <p:nvSpPr>
          <p:cNvPr id="8" name="Footer Placeholder 7">
            <a:extLst>
              <a:ext uri="{FF2B5EF4-FFF2-40B4-BE49-F238E27FC236}">
                <a16:creationId xmlns:a16="http://schemas.microsoft.com/office/drawing/2014/main" id="{34867DD2-D75A-98D9-1C65-3F0C268ED9B4}"/>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9" name="Slide Number Placeholder 8">
            <a:extLst>
              <a:ext uri="{FF2B5EF4-FFF2-40B4-BE49-F238E27FC236}">
                <a16:creationId xmlns:a16="http://schemas.microsoft.com/office/drawing/2014/main" id="{E5AEA064-6A05-CF8B-2971-6674269FFA0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C18EF35C-1240-42AE-8382-C07FDBD1D336}" type="slidenum">
              <a:rPr lang="en-US" altLang="en-US"/>
              <a:pPr>
                <a:defRPr/>
              </a:pPr>
              <a:t>‹#›</a:t>
            </a:fld>
            <a:endParaRPr lang="en-US" altLang="en-US"/>
          </a:p>
        </p:txBody>
      </p:sp>
    </p:spTree>
    <p:extLst>
      <p:ext uri="{BB962C8B-B14F-4D97-AF65-F5344CB8AC3E}">
        <p14:creationId xmlns:p14="http://schemas.microsoft.com/office/powerpoint/2010/main" val="892381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317EFE-677F-B9AA-C1BB-09AEED38202B}"/>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C4A9B6D7-16C1-4FDF-8AC6-926DD83FD7B2}" type="datetimeFigureOut">
              <a:rPr lang="en-US"/>
              <a:pPr>
                <a:defRPr/>
              </a:pPr>
              <a:t>3/4/2024</a:t>
            </a:fld>
            <a:endParaRPr lang="en-US"/>
          </a:p>
        </p:txBody>
      </p:sp>
      <p:sp>
        <p:nvSpPr>
          <p:cNvPr id="4" name="Footer Placeholder 3">
            <a:extLst>
              <a:ext uri="{FF2B5EF4-FFF2-40B4-BE49-F238E27FC236}">
                <a16:creationId xmlns:a16="http://schemas.microsoft.com/office/drawing/2014/main" id="{B2D9C73A-DD43-9136-CFD0-42AC26F6AF33}"/>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5" name="Slide Number Placeholder 4">
            <a:extLst>
              <a:ext uri="{FF2B5EF4-FFF2-40B4-BE49-F238E27FC236}">
                <a16:creationId xmlns:a16="http://schemas.microsoft.com/office/drawing/2014/main" id="{460B7FFC-0CAB-F532-22CB-37AA1B9C0DB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9796F7A7-2C05-4FA0-9A5F-AD432E06A20D}" type="slidenum">
              <a:rPr lang="en-US" altLang="en-US"/>
              <a:pPr>
                <a:defRPr/>
              </a:pPr>
              <a:t>‹#›</a:t>
            </a:fld>
            <a:endParaRPr lang="en-US" altLang="en-US"/>
          </a:p>
        </p:txBody>
      </p:sp>
    </p:spTree>
    <p:extLst>
      <p:ext uri="{BB962C8B-B14F-4D97-AF65-F5344CB8AC3E}">
        <p14:creationId xmlns:p14="http://schemas.microsoft.com/office/powerpoint/2010/main" val="510094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1022BA-4135-A219-7158-3F1CB958B44F}"/>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EBED959B-A8C9-417E-B1DE-408FC7229F19}" type="datetimeFigureOut">
              <a:rPr lang="en-US"/>
              <a:pPr>
                <a:defRPr/>
              </a:pPr>
              <a:t>3/4/2024</a:t>
            </a:fld>
            <a:endParaRPr lang="en-US"/>
          </a:p>
        </p:txBody>
      </p:sp>
      <p:sp>
        <p:nvSpPr>
          <p:cNvPr id="3" name="Footer Placeholder 2">
            <a:extLst>
              <a:ext uri="{FF2B5EF4-FFF2-40B4-BE49-F238E27FC236}">
                <a16:creationId xmlns:a16="http://schemas.microsoft.com/office/drawing/2014/main" id="{596B0E28-55B4-1641-4500-99048FA13EBB}"/>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4" name="Slide Number Placeholder 3">
            <a:extLst>
              <a:ext uri="{FF2B5EF4-FFF2-40B4-BE49-F238E27FC236}">
                <a16:creationId xmlns:a16="http://schemas.microsoft.com/office/drawing/2014/main" id="{5A779745-888F-09ED-DD6F-546364FE08C2}"/>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48525DC4-1F15-44F8-9B0A-E210DA2B30C2}" type="slidenum">
              <a:rPr lang="en-US" altLang="en-US"/>
              <a:pPr>
                <a:defRPr/>
              </a:pPr>
              <a:t>‹#›</a:t>
            </a:fld>
            <a:endParaRPr lang="en-US" altLang="en-US"/>
          </a:p>
        </p:txBody>
      </p:sp>
    </p:spTree>
    <p:extLst>
      <p:ext uri="{BB962C8B-B14F-4D97-AF65-F5344CB8AC3E}">
        <p14:creationId xmlns:p14="http://schemas.microsoft.com/office/powerpoint/2010/main" val="2395523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6"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427DE6CE-4C89-3C18-9039-3DB8D5CF3091}"/>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14080795-84DB-4694-BECC-29A5B2B400BF}" type="datetimeFigureOut">
              <a:rPr lang="en-US"/>
              <a:pPr>
                <a:defRPr/>
              </a:pPr>
              <a:t>3/4/2024</a:t>
            </a:fld>
            <a:endParaRPr lang="en-US"/>
          </a:p>
        </p:txBody>
      </p:sp>
      <p:sp>
        <p:nvSpPr>
          <p:cNvPr id="6" name="Footer Placeholder 5">
            <a:extLst>
              <a:ext uri="{FF2B5EF4-FFF2-40B4-BE49-F238E27FC236}">
                <a16:creationId xmlns:a16="http://schemas.microsoft.com/office/drawing/2014/main" id="{BE259C2D-A6BA-16D7-9D34-41C0BCD64A8D}"/>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7" name="Slide Number Placeholder 6">
            <a:extLst>
              <a:ext uri="{FF2B5EF4-FFF2-40B4-BE49-F238E27FC236}">
                <a16:creationId xmlns:a16="http://schemas.microsoft.com/office/drawing/2014/main" id="{75A600D3-45AF-7F2B-525D-CEC77F7FBB9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30D15AD5-1467-4B01-B464-EBFAE2BC2E8E}" type="slidenum">
              <a:rPr lang="en-US" altLang="en-US"/>
              <a:pPr>
                <a:defRPr/>
              </a:pPr>
              <a:t>‹#›</a:t>
            </a:fld>
            <a:endParaRPr lang="en-US" altLang="en-US"/>
          </a:p>
        </p:txBody>
      </p:sp>
    </p:spTree>
    <p:extLst>
      <p:ext uri="{BB962C8B-B14F-4D97-AF65-F5344CB8AC3E}">
        <p14:creationId xmlns:p14="http://schemas.microsoft.com/office/powerpoint/2010/main" val="736536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E4F5EA37-EF8E-58B3-4B65-A476FFCFE141}"/>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A5575AC8-4931-4660-B2D0-621F4AD8CC60}" type="datetimeFigureOut">
              <a:rPr lang="en-US"/>
              <a:pPr>
                <a:defRPr/>
              </a:pPr>
              <a:t>3/4/2024</a:t>
            </a:fld>
            <a:endParaRPr lang="en-US"/>
          </a:p>
        </p:txBody>
      </p:sp>
      <p:sp>
        <p:nvSpPr>
          <p:cNvPr id="6" name="Footer Placeholder 5">
            <a:extLst>
              <a:ext uri="{FF2B5EF4-FFF2-40B4-BE49-F238E27FC236}">
                <a16:creationId xmlns:a16="http://schemas.microsoft.com/office/drawing/2014/main" id="{69574FC5-D498-D4CA-CFA8-7FC7CE06AA83}"/>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7" name="Slide Number Placeholder 6">
            <a:extLst>
              <a:ext uri="{FF2B5EF4-FFF2-40B4-BE49-F238E27FC236}">
                <a16:creationId xmlns:a16="http://schemas.microsoft.com/office/drawing/2014/main" id="{A6C562B7-F6CA-D62A-51C6-FDA7673B46B0}"/>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122D1A71-E823-49D7-A12C-4E402869A988}" type="slidenum">
              <a:rPr lang="en-US" altLang="en-US"/>
              <a:pPr>
                <a:defRPr/>
              </a:pPr>
              <a:t>‹#›</a:t>
            </a:fld>
            <a:endParaRPr lang="en-US" altLang="en-US"/>
          </a:p>
        </p:txBody>
      </p:sp>
    </p:spTree>
    <p:extLst>
      <p:ext uri="{BB962C8B-B14F-4D97-AF65-F5344CB8AC3E}">
        <p14:creationId xmlns:p14="http://schemas.microsoft.com/office/powerpoint/2010/main" val="455460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86FF71-55A4-67E6-0B72-0672FF623C8A}"/>
              </a:ext>
            </a:extLst>
          </p:cNvPr>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Mechanical Engineering</a:t>
            </a:r>
          </a:p>
        </p:txBody>
      </p:sp>
      <p:sp>
        <p:nvSpPr>
          <p:cNvPr id="3" name="Text Placeholder 2">
            <a:extLst>
              <a:ext uri="{FF2B5EF4-FFF2-40B4-BE49-F238E27FC236}">
                <a16:creationId xmlns:a16="http://schemas.microsoft.com/office/drawing/2014/main" id="{3A0512E3-635A-CAD4-1817-57BE550815A1}"/>
              </a:ext>
            </a:extLst>
          </p:cNvPr>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28" name="Group 12">
            <a:extLst>
              <a:ext uri="{FF2B5EF4-FFF2-40B4-BE49-F238E27FC236}">
                <a16:creationId xmlns:a16="http://schemas.microsoft.com/office/drawing/2014/main" id="{D7683F83-B8CA-1A5D-1398-38D0C6EA6786}"/>
              </a:ext>
            </a:extLst>
          </p:cNvPr>
          <p:cNvGrpSpPr>
            <a:grpSpLocks/>
          </p:cNvGrpSpPr>
          <p:nvPr userDrawn="1"/>
        </p:nvGrpSpPr>
        <p:grpSpPr bwMode="auto">
          <a:xfrm>
            <a:off x="0" y="152400"/>
            <a:ext cx="9144000" cy="6705600"/>
            <a:chOff x="0" y="227955"/>
            <a:chExt cx="9238889" cy="6921684"/>
          </a:xfrm>
        </p:grpSpPr>
        <p:sp>
          <p:nvSpPr>
            <p:cNvPr id="24" name="Rectangle 23">
              <a:extLst>
                <a:ext uri="{FF2B5EF4-FFF2-40B4-BE49-F238E27FC236}">
                  <a16:creationId xmlns:a16="http://schemas.microsoft.com/office/drawing/2014/main" id="{ED1E728A-FFBF-83E9-5741-70E5AC1F4130}"/>
                </a:ext>
              </a:extLst>
            </p:cNvPr>
            <p:cNvSpPr/>
            <p:nvPr userDrawn="1"/>
          </p:nvSpPr>
          <p:spPr>
            <a:xfrm>
              <a:off x="227764" y="227955"/>
              <a:ext cx="8685519" cy="6398953"/>
            </a:xfrm>
            <a:prstGeom prst="rect">
              <a:avLst/>
            </a:prstGeom>
            <a:no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800">
                <a:solidFill>
                  <a:prstClr val="white"/>
                </a:solidFill>
              </a:endParaRPr>
            </a:p>
          </p:txBody>
        </p:sp>
        <p:sp>
          <p:nvSpPr>
            <p:cNvPr id="8" name="Rectangle 7">
              <a:extLst>
                <a:ext uri="{FF2B5EF4-FFF2-40B4-BE49-F238E27FC236}">
                  <a16:creationId xmlns:a16="http://schemas.microsoft.com/office/drawing/2014/main" id="{70FB5034-54EC-5AB2-6067-044D05DB2E47}"/>
                </a:ext>
              </a:extLst>
            </p:cNvPr>
            <p:cNvSpPr/>
            <p:nvPr userDrawn="1"/>
          </p:nvSpPr>
          <p:spPr>
            <a:xfrm>
              <a:off x="0" y="6240185"/>
              <a:ext cx="376934" cy="117983"/>
            </a:xfrm>
            <a:prstGeom prst="rect">
              <a:avLst/>
            </a:prstGeom>
            <a:solidFill>
              <a:srgbClr val="A78D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800">
                <a:solidFill>
                  <a:prstClr val="white"/>
                </a:solidFill>
              </a:endParaRPr>
            </a:p>
          </p:txBody>
        </p:sp>
        <p:pic>
          <p:nvPicPr>
            <p:cNvPr id="1031" name="Picture 8" descr="ui_logo_rgb.pdf">
              <a:extLst>
                <a:ext uri="{FF2B5EF4-FFF2-40B4-BE49-F238E27FC236}">
                  <a16:creationId xmlns:a16="http://schemas.microsoft.com/office/drawing/2014/main" id="{F23C144C-E5C0-0D0A-0B30-CD88D9608C64}"/>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062566" y="6138684"/>
              <a:ext cx="1874242" cy="312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9" descr="engr_ppt.pdf">
              <a:extLst>
                <a:ext uri="{FF2B5EF4-FFF2-40B4-BE49-F238E27FC236}">
                  <a16:creationId xmlns:a16="http://schemas.microsoft.com/office/drawing/2014/main" id="{3481DFB6-5AA1-65DE-B575-BF9723B249C5}"/>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39660" y="6198313"/>
              <a:ext cx="29337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1" descr="admin-gold-whiteCLIP.png">
              <a:extLst>
                <a:ext uri="{FF2B5EF4-FFF2-40B4-BE49-F238E27FC236}">
                  <a16:creationId xmlns:a16="http://schemas.microsoft.com/office/drawing/2014/main" id="{CD77F6A2-23C5-F3D0-C65C-B8EEB0644AAA}"/>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480342" y="5378209"/>
              <a:ext cx="1758547" cy="1771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341" r:id="rId11"/>
  </p:sldLayoutIdLst>
  <p:txStyles>
    <p:titleStyle>
      <a:lvl1pPr algn="ctr" defTabSz="457200" rtl="0" eaLnBrk="0" fontAlgn="base" hangingPunct="0">
        <a:spcBef>
          <a:spcPct val="0"/>
        </a:spcBef>
        <a:spcAft>
          <a:spcPct val="0"/>
        </a:spcAft>
        <a:defRPr sz="4400" kern="1000" spc="-150">
          <a:solidFill>
            <a:srgbClr val="404040"/>
          </a:solidFill>
          <a:latin typeface="Trebuchet MS"/>
          <a:ea typeface="Trebuchet MS" pitchFamily="34" charset="0"/>
          <a:cs typeface="Trebuchet MS"/>
        </a:defRPr>
      </a:lvl1pPr>
      <a:lvl2pPr algn="ctr" defTabSz="457200" rtl="0" eaLnBrk="0" fontAlgn="base" hangingPunct="0">
        <a:spcBef>
          <a:spcPct val="0"/>
        </a:spcBef>
        <a:spcAft>
          <a:spcPct val="0"/>
        </a:spcAft>
        <a:defRPr sz="4400">
          <a:solidFill>
            <a:srgbClr val="404040"/>
          </a:solidFill>
          <a:latin typeface="Trebuchet MS" pitchFamily="34" charset="0"/>
          <a:ea typeface="Trebuchet MS" pitchFamily="34" charset="0"/>
          <a:cs typeface="Trebuchet MS" pitchFamily="34" charset="0"/>
        </a:defRPr>
      </a:lvl2pPr>
      <a:lvl3pPr algn="ctr" defTabSz="457200" rtl="0" eaLnBrk="0" fontAlgn="base" hangingPunct="0">
        <a:spcBef>
          <a:spcPct val="0"/>
        </a:spcBef>
        <a:spcAft>
          <a:spcPct val="0"/>
        </a:spcAft>
        <a:defRPr sz="4400">
          <a:solidFill>
            <a:srgbClr val="404040"/>
          </a:solidFill>
          <a:latin typeface="Trebuchet MS" pitchFamily="34" charset="0"/>
          <a:ea typeface="Trebuchet MS" pitchFamily="34" charset="0"/>
          <a:cs typeface="Trebuchet MS" pitchFamily="34" charset="0"/>
        </a:defRPr>
      </a:lvl3pPr>
      <a:lvl4pPr algn="ctr" defTabSz="457200" rtl="0" eaLnBrk="0" fontAlgn="base" hangingPunct="0">
        <a:spcBef>
          <a:spcPct val="0"/>
        </a:spcBef>
        <a:spcAft>
          <a:spcPct val="0"/>
        </a:spcAft>
        <a:defRPr sz="4400">
          <a:solidFill>
            <a:srgbClr val="404040"/>
          </a:solidFill>
          <a:latin typeface="Trebuchet MS" pitchFamily="34" charset="0"/>
          <a:ea typeface="Trebuchet MS" pitchFamily="34" charset="0"/>
          <a:cs typeface="Trebuchet MS" pitchFamily="34" charset="0"/>
        </a:defRPr>
      </a:lvl4pPr>
      <a:lvl5pPr algn="ctr" defTabSz="457200" rtl="0" eaLnBrk="0" fontAlgn="base" hangingPunct="0">
        <a:spcBef>
          <a:spcPct val="0"/>
        </a:spcBef>
        <a:spcAft>
          <a:spcPct val="0"/>
        </a:spcAft>
        <a:defRPr sz="4400">
          <a:solidFill>
            <a:srgbClr val="404040"/>
          </a:solidFill>
          <a:latin typeface="Trebuchet MS" pitchFamily="34" charset="0"/>
          <a:ea typeface="Trebuchet MS" pitchFamily="34" charset="0"/>
          <a:cs typeface="Trebuchet MS" pitchFamily="34" charset="0"/>
        </a:defRPr>
      </a:lvl5pPr>
      <a:lvl6pPr marL="457200" algn="ctr" defTabSz="457200" rtl="0" fontAlgn="base">
        <a:spcBef>
          <a:spcPct val="0"/>
        </a:spcBef>
        <a:spcAft>
          <a:spcPct val="0"/>
        </a:spcAft>
        <a:defRPr sz="4400">
          <a:solidFill>
            <a:srgbClr val="404040"/>
          </a:solidFill>
          <a:latin typeface="Trebuchet MS" pitchFamily="34" charset="0"/>
          <a:ea typeface="Trebuchet MS" pitchFamily="34" charset="0"/>
          <a:cs typeface="Trebuchet MS" pitchFamily="34" charset="0"/>
        </a:defRPr>
      </a:lvl6pPr>
      <a:lvl7pPr marL="914400" algn="ctr" defTabSz="457200" rtl="0" fontAlgn="base">
        <a:spcBef>
          <a:spcPct val="0"/>
        </a:spcBef>
        <a:spcAft>
          <a:spcPct val="0"/>
        </a:spcAft>
        <a:defRPr sz="4400">
          <a:solidFill>
            <a:srgbClr val="404040"/>
          </a:solidFill>
          <a:latin typeface="Trebuchet MS" pitchFamily="34" charset="0"/>
          <a:ea typeface="Trebuchet MS" pitchFamily="34" charset="0"/>
          <a:cs typeface="Trebuchet MS" pitchFamily="34" charset="0"/>
        </a:defRPr>
      </a:lvl7pPr>
      <a:lvl8pPr marL="1371600" algn="ctr" defTabSz="457200" rtl="0" fontAlgn="base">
        <a:spcBef>
          <a:spcPct val="0"/>
        </a:spcBef>
        <a:spcAft>
          <a:spcPct val="0"/>
        </a:spcAft>
        <a:defRPr sz="4400">
          <a:solidFill>
            <a:srgbClr val="404040"/>
          </a:solidFill>
          <a:latin typeface="Trebuchet MS" pitchFamily="34" charset="0"/>
          <a:ea typeface="Trebuchet MS" pitchFamily="34" charset="0"/>
          <a:cs typeface="Trebuchet MS" pitchFamily="34" charset="0"/>
        </a:defRPr>
      </a:lvl8pPr>
      <a:lvl9pPr marL="1828800" algn="ctr" defTabSz="457200" rtl="0" fontAlgn="base">
        <a:spcBef>
          <a:spcPct val="0"/>
        </a:spcBef>
        <a:spcAft>
          <a:spcPct val="0"/>
        </a:spcAft>
        <a:defRPr sz="4400">
          <a:solidFill>
            <a:srgbClr val="404040"/>
          </a:solidFill>
          <a:latin typeface="Trebuchet MS" pitchFamily="34" charset="0"/>
          <a:ea typeface="Trebuchet MS" pitchFamily="34" charset="0"/>
          <a:cs typeface="Trebuchet MS"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spc="-50">
          <a:solidFill>
            <a:srgbClr val="404040"/>
          </a:solidFill>
          <a:latin typeface="Trebuchet MS"/>
          <a:ea typeface="Trebuchet MS" pitchFamily="34" charset="0"/>
          <a:cs typeface="Trebuchet M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spc="-50">
          <a:solidFill>
            <a:srgbClr val="404040"/>
          </a:solidFill>
          <a:latin typeface="Trebuchet MS"/>
          <a:ea typeface="Trebuchet MS" pitchFamily="34" charset="0"/>
          <a:cs typeface="Trebuchet M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spc="-50">
          <a:solidFill>
            <a:srgbClr val="404040"/>
          </a:solidFill>
          <a:latin typeface="Trebuchet MS"/>
          <a:ea typeface="Trebuchet MS" pitchFamily="34" charset="0"/>
          <a:cs typeface="Trebuchet M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spc="-50">
          <a:solidFill>
            <a:srgbClr val="404040"/>
          </a:solidFill>
          <a:latin typeface="Trebuchet MS"/>
          <a:ea typeface="Trebuchet MS" pitchFamily="34" charset="0"/>
          <a:cs typeface="Trebuchet M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spc="-50">
          <a:solidFill>
            <a:srgbClr val="404040"/>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04E9D51-DC80-7CBC-4942-19EABE9B8F6B}"/>
              </a:ext>
            </a:extLst>
          </p:cNvPr>
          <p:cNvSpPr>
            <a:spLocks noGrp="1" noChangeArrowheads="1"/>
          </p:cNvSpPr>
          <p:nvPr>
            <p:ph type="ctrTitle"/>
          </p:nvPr>
        </p:nvSpPr>
        <p:spPr>
          <a:xfrm>
            <a:off x="685800" y="1447800"/>
            <a:ext cx="7772400" cy="1828800"/>
          </a:xfrm>
        </p:spPr>
        <p:txBody>
          <a:bodyPr>
            <a:normAutofit fontScale="90000"/>
          </a:bodyPr>
          <a:lstStyle/>
          <a:p>
            <a:pPr eaLnBrk="1" hangingPunct="1">
              <a:defRPr/>
            </a:pPr>
            <a:r>
              <a:rPr lang="en-US"/>
              <a:t>ME 433</a:t>
            </a:r>
            <a:br>
              <a:rPr lang="en-US" dirty="0"/>
            </a:br>
            <a:r>
              <a:rPr lang="en-US" dirty="0"/>
              <a:t>Internal Combustion Engines</a:t>
            </a:r>
            <a:br>
              <a:rPr lang="en-US" dirty="0"/>
            </a:br>
            <a:endParaRPr lang="en-US" dirty="0"/>
          </a:p>
        </p:txBody>
      </p:sp>
      <p:sp>
        <p:nvSpPr>
          <p:cNvPr id="2051" name="Subtitle 3">
            <a:extLst>
              <a:ext uri="{FF2B5EF4-FFF2-40B4-BE49-F238E27FC236}">
                <a16:creationId xmlns:a16="http://schemas.microsoft.com/office/drawing/2014/main" id="{77BC4226-4466-A85D-6602-9174C3A369EF}"/>
              </a:ext>
            </a:extLst>
          </p:cNvPr>
          <p:cNvSpPr>
            <a:spLocks noGrp="1"/>
          </p:cNvSpPr>
          <p:nvPr>
            <p:ph type="subTitle" idx="1"/>
          </p:nvPr>
        </p:nvSpPr>
        <p:spPr>
          <a:xfrm>
            <a:off x="1371600" y="3886200"/>
            <a:ext cx="6400800" cy="1143000"/>
          </a:xfrm>
        </p:spPr>
        <p:txBody>
          <a:bodyPr wrap="square" numCol="1" anchor="t" anchorCtr="0" compatLnSpc="1">
            <a:prstTxWarp prst="textNoShape">
              <a:avLst/>
            </a:prstTxWarp>
          </a:bodyPr>
          <a:lstStyle/>
          <a:p>
            <a:pPr>
              <a:lnSpc>
                <a:spcPct val="90000"/>
              </a:lnSpc>
              <a:defRPr/>
            </a:pPr>
            <a:r>
              <a:rPr lang="en-US" altLang="en-US" sz="3000" dirty="0">
                <a:solidFill>
                  <a:srgbClr val="404040"/>
                </a:solidFill>
                <a:latin typeface="Trebuchet MS" panose="020B0603020202020204" pitchFamily="34" charset="0"/>
                <a:cs typeface="Trebuchet MS" panose="020B0603020202020204" pitchFamily="34" charset="0"/>
              </a:rPr>
              <a:t>Professor:</a:t>
            </a:r>
          </a:p>
          <a:p>
            <a:pPr>
              <a:lnSpc>
                <a:spcPct val="90000"/>
              </a:lnSpc>
              <a:defRPr/>
            </a:pPr>
            <a:r>
              <a:rPr lang="en-US" altLang="en-US" sz="3000" dirty="0">
                <a:solidFill>
                  <a:srgbClr val="404040"/>
                </a:solidFill>
                <a:latin typeface="Trebuchet MS" panose="020B0603020202020204" pitchFamily="34" charset="0"/>
                <a:cs typeface="Trebuchet MS" panose="020B0603020202020204" pitchFamily="34" charset="0"/>
              </a:rPr>
              <a:t>Dr. Dan Cordon (AKA Dr. Dan)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5BC798-F3EB-99A8-1526-ABAD8BDBEBB2}"/>
            </a:ext>
          </a:extLst>
        </p:cNvPr>
        <p:cNvGrpSpPr/>
        <p:nvPr/>
      </p:nvGrpSpPr>
      <p:grpSpPr>
        <a:xfrm>
          <a:off x="0" y="0"/>
          <a:ext cx="0" cy="0"/>
          <a:chOff x="0" y="0"/>
          <a:chExt cx="0" cy="0"/>
        </a:xfrm>
      </p:grpSpPr>
      <p:pic>
        <p:nvPicPr>
          <p:cNvPr id="14" name="Picture 13">
            <a:extLst>
              <a:ext uri="{FF2B5EF4-FFF2-40B4-BE49-F238E27FC236}">
                <a16:creationId xmlns:a16="http://schemas.microsoft.com/office/drawing/2014/main" id="{723D9FC6-F1E9-BC69-07A7-4B7A94FDFCF8}"/>
              </a:ext>
            </a:extLst>
          </p:cNvPr>
          <p:cNvPicPr>
            <a:picLocks noChangeAspect="1"/>
          </p:cNvPicPr>
          <p:nvPr/>
        </p:nvPicPr>
        <p:blipFill>
          <a:blip r:embed="rId2"/>
          <a:stretch>
            <a:fillRect/>
          </a:stretch>
        </p:blipFill>
        <p:spPr>
          <a:xfrm>
            <a:off x="4952415" y="4495800"/>
            <a:ext cx="4191585" cy="2365917"/>
          </a:xfrm>
          <a:prstGeom prst="rect">
            <a:avLst/>
          </a:prstGeom>
        </p:spPr>
      </p:pic>
      <p:sp>
        <p:nvSpPr>
          <p:cNvPr id="10243" name="Text Box 5">
            <a:extLst>
              <a:ext uri="{FF2B5EF4-FFF2-40B4-BE49-F238E27FC236}">
                <a16:creationId xmlns:a16="http://schemas.microsoft.com/office/drawing/2014/main" id="{3A71B7EF-12B0-F711-047F-57FA596197EF}"/>
              </a:ext>
            </a:extLst>
          </p:cNvPr>
          <p:cNvSpPr txBox="1">
            <a:spLocks noChangeArrowheads="1"/>
          </p:cNvSpPr>
          <p:nvPr/>
        </p:nvSpPr>
        <p:spPr bwMode="auto">
          <a:xfrm>
            <a:off x="2466189" y="395943"/>
            <a:ext cx="43958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Last Lecture Ended With</a:t>
            </a:r>
            <a:endParaRPr lang="en-US" altLang="en-US" sz="2800" dirty="0"/>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E240D734-CE9A-E9A7-9F10-9E77EF61EAB3}"/>
                  </a:ext>
                </a:extLst>
              </p:cNvPr>
              <p:cNvSpPr txBox="1"/>
              <p:nvPr/>
            </p:nvSpPr>
            <p:spPr>
              <a:xfrm>
                <a:off x="96820" y="926293"/>
                <a:ext cx="8950357" cy="375937"/>
              </a:xfrm>
              <a:prstGeom prst="rect">
                <a:avLst/>
              </a:prstGeom>
              <a:noFill/>
            </p:spPr>
            <p:txBody>
              <a:bodyPr wrap="square">
                <a:spAutoFit/>
              </a:bodyPr>
              <a:lstStyle/>
              <a:p>
                <a:pPr eaLnBrk="1" hangingPunct="1"/>
                <a14:m>
                  <m:oMathPara xmlns:m="http://schemas.openxmlformats.org/officeDocument/2006/math">
                    <m:oMathParaPr>
                      <m:jc m:val="centerGroup"/>
                    </m:oMathParaPr>
                    <m:oMath xmlns:m="http://schemas.openxmlformats.org/officeDocument/2006/math">
                      <m:sSub>
                        <m:sSubPr>
                          <m:ctrlPr>
                            <a:rPr lang="en-US" altLang="en-US" sz="1600" b="0" i="1" smtClean="0">
                              <a:latin typeface="Cambria Math" panose="02040503050406030204" pitchFamily="18" charset="0"/>
                            </a:rPr>
                          </m:ctrlPr>
                        </m:sSubPr>
                        <m:e>
                          <m:r>
                            <a:rPr lang="en-US" altLang="en-US" sz="1600" b="0" i="1" smtClean="0">
                              <a:latin typeface="Cambria Math" panose="02040503050406030204" pitchFamily="18" charset="0"/>
                            </a:rPr>
                            <m:t>𝐹</m:t>
                          </m:r>
                        </m:e>
                        <m:sub>
                          <m:r>
                            <a:rPr lang="en-US" altLang="en-US" sz="1600" b="0" i="1" smtClean="0">
                              <a:latin typeface="Cambria Math" panose="02040503050406030204" pitchFamily="18" charset="0"/>
                            </a:rPr>
                            <m:t>𝑎𝑐𝑐𝑒𝑙𝑒𝑟𝑎𝑡𝑖𝑜𝑛</m:t>
                          </m:r>
                        </m:sub>
                      </m:sSub>
                      <m:r>
                        <a:rPr lang="en-US" altLang="en-US" sz="1600" i="1" smtClean="0">
                          <a:latin typeface="Cambria Math" panose="02040503050406030204" pitchFamily="18" charset="0"/>
                        </a:rPr>
                        <m:t>=</m:t>
                      </m:r>
                      <m:sSub>
                        <m:sSubPr>
                          <m:ctrlPr>
                            <a:rPr lang="en-US" altLang="en-US" sz="1600" b="0" i="1" smtClean="0">
                              <a:latin typeface="Cambria Math" panose="02040503050406030204" pitchFamily="18" charset="0"/>
                            </a:rPr>
                          </m:ctrlPr>
                        </m:sSubPr>
                        <m:e>
                          <m:r>
                            <a:rPr lang="en-US" altLang="en-US" sz="1600" b="0" i="1" smtClean="0">
                              <a:latin typeface="Cambria Math" panose="02040503050406030204" pitchFamily="18" charset="0"/>
                            </a:rPr>
                            <m:t>𝐹</m:t>
                          </m:r>
                        </m:e>
                        <m:sub>
                          <m:r>
                            <a:rPr lang="en-US" altLang="en-US" sz="1600" b="0" i="1" smtClean="0">
                              <a:latin typeface="Cambria Math" panose="02040503050406030204" pitchFamily="18" charset="0"/>
                            </a:rPr>
                            <m:t>𝑝𝑟𝑜𝑝𝑢𝑙𝑠𝑖𝑜𝑛</m:t>
                          </m:r>
                        </m:sub>
                      </m:sSub>
                      <m:r>
                        <a:rPr lang="en-US" altLang="en-US" sz="1600" b="0" i="1" smtClean="0">
                          <a:latin typeface="Cambria Math" panose="02040503050406030204" pitchFamily="18" charset="0"/>
                        </a:rPr>
                        <m:t>−</m:t>
                      </m:r>
                      <m:d>
                        <m:dPr>
                          <m:begChr m:val="["/>
                          <m:endChr m:val="]"/>
                          <m:ctrlPr>
                            <a:rPr lang="en-US" altLang="en-US" sz="1600" b="0" i="1" smtClean="0">
                              <a:latin typeface="Cambria Math" panose="02040503050406030204" pitchFamily="18" charset="0"/>
                            </a:rPr>
                          </m:ctrlPr>
                        </m:dPr>
                        <m:e>
                          <m:r>
                            <a:rPr lang="en-US" altLang="en-US" sz="1600" i="1">
                              <a:latin typeface="Cambria Math" panose="02040503050406030204" pitchFamily="18" charset="0"/>
                            </a:rPr>
                            <m:t>0.5∗</m:t>
                          </m:r>
                          <m:sSub>
                            <m:sSubPr>
                              <m:ctrlPr>
                                <a:rPr lang="en-US" altLang="en-US" sz="1600" i="1">
                                  <a:latin typeface="Cambria Math" panose="02040503050406030204" pitchFamily="18" charset="0"/>
                                </a:rPr>
                              </m:ctrlPr>
                            </m:sSubPr>
                            <m:e>
                              <m:r>
                                <a:rPr lang="en-US" altLang="en-US" sz="1600" i="1">
                                  <a:latin typeface="Cambria Math" panose="02040503050406030204" pitchFamily="18" charset="0"/>
                                </a:rPr>
                                <m:t>𝑐</m:t>
                              </m:r>
                            </m:e>
                            <m:sub>
                              <m:r>
                                <a:rPr lang="en-US" altLang="en-US" sz="1600" i="1">
                                  <a:latin typeface="Cambria Math" panose="02040503050406030204" pitchFamily="18" charset="0"/>
                                </a:rPr>
                                <m:t>𝐷</m:t>
                              </m:r>
                            </m:sub>
                          </m:sSub>
                          <m:sSub>
                            <m:sSubPr>
                              <m:ctrlPr>
                                <a:rPr lang="en-US" altLang="en-US" sz="1600" i="1">
                                  <a:latin typeface="Cambria Math" panose="02040503050406030204" pitchFamily="18" charset="0"/>
                                </a:rPr>
                              </m:ctrlPr>
                            </m:sSubPr>
                            <m:e>
                              <m:r>
                                <a:rPr lang="en-US" altLang="en-US" sz="1600" i="1">
                                  <a:latin typeface="Cambria Math" panose="02040503050406030204" pitchFamily="18" charset="0"/>
                                </a:rPr>
                                <m:t>∗</m:t>
                              </m:r>
                              <m:r>
                                <a:rPr lang="en-US" altLang="en-US" sz="1600" i="1">
                                  <a:latin typeface="Cambria Math" panose="02040503050406030204" pitchFamily="18" charset="0"/>
                                </a:rPr>
                                <m:t>𝜌</m:t>
                              </m:r>
                            </m:e>
                            <m:sub>
                              <m:r>
                                <a:rPr lang="en-US" altLang="en-US" sz="1600" i="1">
                                  <a:latin typeface="Cambria Math" panose="02040503050406030204" pitchFamily="18" charset="0"/>
                                </a:rPr>
                                <m:t>𝑎𝑖𝑟</m:t>
                              </m:r>
                            </m:sub>
                          </m:sSub>
                          <m:r>
                            <a:rPr lang="en-US" altLang="en-US" sz="1600" i="1">
                              <a:latin typeface="Cambria Math" panose="02040503050406030204" pitchFamily="18" charset="0"/>
                            </a:rPr>
                            <m:t>∗</m:t>
                          </m:r>
                          <m:sSub>
                            <m:sSubPr>
                              <m:ctrlPr>
                                <a:rPr lang="en-US" altLang="en-US" sz="1600" i="1">
                                  <a:latin typeface="Cambria Math" panose="02040503050406030204" pitchFamily="18" charset="0"/>
                                </a:rPr>
                              </m:ctrlPr>
                            </m:sSubPr>
                            <m:e>
                              <m:r>
                                <a:rPr lang="en-US" altLang="en-US" sz="1600" i="1">
                                  <a:latin typeface="Cambria Math" panose="02040503050406030204" pitchFamily="18" charset="0"/>
                                </a:rPr>
                                <m:t>𝐴</m:t>
                              </m:r>
                            </m:e>
                            <m:sub>
                              <m:r>
                                <a:rPr lang="en-US" altLang="en-US" sz="1600" i="1">
                                  <a:latin typeface="Cambria Math" panose="02040503050406030204" pitchFamily="18" charset="0"/>
                                </a:rPr>
                                <m:t>𝑓𝑟𝑜𝑛𝑡𝑎𝑙</m:t>
                              </m:r>
                            </m:sub>
                          </m:sSub>
                          <m:r>
                            <a:rPr lang="en-US" altLang="en-US" sz="1600" i="1">
                              <a:latin typeface="Cambria Math" panose="02040503050406030204" pitchFamily="18" charset="0"/>
                            </a:rPr>
                            <m:t>∗</m:t>
                          </m:r>
                          <m:r>
                            <a:rPr lang="en-US" altLang="en-US" sz="1600" i="1">
                              <a:latin typeface="Cambria Math" panose="02040503050406030204" pitchFamily="18" charset="0"/>
                            </a:rPr>
                            <m:t>𝑉𝑒</m:t>
                          </m:r>
                          <m:sSup>
                            <m:sSupPr>
                              <m:ctrlPr>
                                <a:rPr lang="en-US" altLang="en-US" sz="1600" i="1">
                                  <a:latin typeface="Cambria Math" panose="02040503050406030204" pitchFamily="18" charset="0"/>
                                </a:rPr>
                              </m:ctrlPr>
                            </m:sSupPr>
                            <m:e>
                              <m:r>
                                <a:rPr lang="en-US" altLang="en-US" sz="1600" i="1">
                                  <a:latin typeface="Cambria Math" panose="02040503050406030204" pitchFamily="18" charset="0"/>
                                </a:rPr>
                                <m:t>𝑙</m:t>
                              </m:r>
                            </m:e>
                            <m:sup>
                              <m:r>
                                <a:rPr lang="en-US" altLang="en-US" sz="1600" i="1">
                                  <a:latin typeface="Cambria Math" panose="02040503050406030204" pitchFamily="18" charset="0"/>
                                </a:rPr>
                                <m:t>2</m:t>
                              </m:r>
                            </m:sup>
                          </m:sSup>
                          <m:r>
                            <a:rPr lang="en-US" altLang="en-US" sz="1600" i="1">
                              <a:latin typeface="Cambria Math" panose="02040503050406030204" pitchFamily="18" charset="0"/>
                            </a:rPr>
                            <m:t>+</m:t>
                          </m:r>
                          <m:sSub>
                            <m:sSubPr>
                              <m:ctrlPr>
                                <a:rPr lang="en-US" altLang="en-US" sz="1600" i="1">
                                  <a:latin typeface="Cambria Math" panose="02040503050406030204" pitchFamily="18" charset="0"/>
                                </a:rPr>
                              </m:ctrlPr>
                            </m:sSubPr>
                            <m:e>
                              <m:r>
                                <a:rPr lang="en-US" altLang="en-US" sz="1600" i="1">
                                  <a:latin typeface="Cambria Math" panose="02040503050406030204" pitchFamily="18" charset="0"/>
                                </a:rPr>
                                <m:t>𝑐</m:t>
                              </m:r>
                            </m:e>
                            <m:sub>
                              <m:r>
                                <a:rPr lang="en-US" altLang="en-US" sz="1600" i="1">
                                  <a:latin typeface="Cambria Math" panose="02040503050406030204" pitchFamily="18" charset="0"/>
                                </a:rPr>
                                <m:t>𝑅</m:t>
                              </m:r>
                            </m:sub>
                          </m:sSub>
                          <m:r>
                            <a:rPr lang="en-US" altLang="en-US" sz="1600" i="1">
                              <a:latin typeface="Cambria Math" panose="02040503050406030204" pitchFamily="18" charset="0"/>
                            </a:rPr>
                            <m:t>∗</m:t>
                          </m:r>
                          <m:r>
                            <a:rPr lang="en-US" altLang="en-US" sz="1600" i="1">
                              <a:latin typeface="Cambria Math" panose="02040503050406030204" pitchFamily="18" charset="0"/>
                            </a:rPr>
                            <m:t>𝑚</m:t>
                          </m:r>
                          <m:r>
                            <a:rPr lang="en-US" altLang="en-US" sz="1600" i="1">
                              <a:latin typeface="Cambria Math" panose="02040503050406030204" pitchFamily="18" charset="0"/>
                            </a:rPr>
                            <m:t>∗</m:t>
                          </m:r>
                          <m:r>
                            <a:rPr lang="en-US" altLang="en-US" sz="1600" i="1">
                              <a:latin typeface="Cambria Math" panose="02040503050406030204" pitchFamily="18" charset="0"/>
                            </a:rPr>
                            <m:t>𝑔</m:t>
                          </m:r>
                          <m:r>
                            <a:rPr lang="en-US" altLang="en-US" sz="1600" i="1">
                              <a:latin typeface="Cambria Math" panose="02040503050406030204" pitchFamily="18" charset="0"/>
                            </a:rPr>
                            <m:t>∗</m:t>
                          </m:r>
                          <m:func>
                            <m:funcPr>
                              <m:ctrlPr>
                                <a:rPr lang="en-US" altLang="en-US" sz="1600" i="1">
                                  <a:latin typeface="Cambria Math" panose="02040503050406030204" pitchFamily="18" charset="0"/>
                                </a:rPr>
                              </m:ctrlPr>
                            </m:funcPr>
                            <m:fName>
                              <m:r>
                                <m:rPr>
                                  <m:sty m:val="p"/>
                                </m:rPr>
                                <a:rPr lang="en-US" altLang="en-US" sz="1600">
                                  <a:latin typeface="Cambria Math" panose="02040503050406030204" pitchFamily="18" charset="0"/>
                                </a:rPr>
                                <m:t>cos</m:t>
                              </m:r>
                            </m:fName>
                            <m:e>
                              <m:d>
                                <m:dPr>
                                  <m:ctrlPr>
                                    <a:rPr lang="en-US" altLang="en-US" sz="1600" i="1">
                                      <a:latin typeface="Cambria Math" panose="02040503050406030204" pitchFamily="18" charset="0"/>
                                    </a:rPr>
                                  </m:ctrlPr>
                                </m:dPr>
                                <m:e>
                                  <m:r>
                                    <a:rPr lang="en-US" altLang="en-US" sz="1600" i="1">
                                      <a:latin typeface="Cambria Math" panose="02040503050406030204" pitchFamily="18" charset="0"/>
                                      <a:ea typeface="Cambria Math" panose="02040503050406030204" pitchFamily="18" charset="0"/>
                                    </a:rPr>
                                    <m:t>𝜃</m:t>
                                  </m:r>
                                </m:e>
                              </m:d>
                            </m:e>
                          </m:func>
                          <m:r>
                            <a:rPr lang="en-US" altLang="en-US" sz="1600" i="1">
                              <a:latin typeface="Cambria Math" panose="02040503050406030204" pitchFamily="18" charset="0"/>
                            </a:rPr>
                            <m:t>+</m:t>
                          </m:r>
                          <m:r>
                            <a:rPr lang="en-US" altLang="en-US" sz="1600" i="1">
                              <a:latin typeface="Cambria Math" panose="02040503050406030204" pitchFamily="18" charset="0"/>
                            </a:rPr>
                            <m:t>𝑚</m:t>
                          </m:r>
                          <m:r>
                            <a:rPr lang="en-US" altLang="en-US" sz="1600" i="1">
                              <a:latin typeface="Cambria Math" panose="02040503050406030204" pitchFamily="18" charset="0"/>
                            </a:rPr>
                            <m:t>∗</m:t>
                          </m:r>
                          <m:r>
                            <a:rPr lang="en-US" altLang="en-US" sz="1600" i="1">
                              <a:latin typeface="Cambria Math" panose="02040503050406030204" pitchFamily="18" charset="0"/>
                            </a:rPr>
                            <m:t>𝑔</m:t>
                          </m:r>
                          <m:r>
                            <a:rPr lang="en-US" altLang="en-US" sz="1600" i="1">
                              <a:latin typeface="Cambria Math" panose="02040503050406030204" pitchFamily="18" charset="0"/>
                            </a:rPr>
                            <m:t>∗</m:t>
                          </m:r>
                          <m:func>
                            <m:funcPr>
                              <m:ctrlPr>
                                <a:rPr lang="en-US" altLang="en-US" sz="1600" i="1">
                                  <a:latin typeface="Cambria Math" panose="02040503050406030204" pitchFamily="18" charset="0"/>
                                </a:rPr>
                              </m:ctrlPr>
                            </m:funcPr>
                            <m:fName>
                              <m:r>
                                <m:rPr>
                                  <m:sty m:val="p"/>
                                </m:rPr>
                                <a:rPr lang="en-US" altLang="en-US" sz="1600">
                                  <a:latin typeface="Cambria Math" panose="02040503050406030204" pitchFamily="18" charset="0"/>
                                </a:rPr>
                                <m:t>sin</m:t>
                              </m:r>
                            </m:fName>
                            <m:e>
                              <m:d>
                                <m:dPr>
                                  <m:ctrlPr>
                                    <a:rPr lang="en-US" altLang="en-US" sz="1600" i="1">
                                      <a:latin typeface="Cambria Math" panose="02040503050406030204" pitchFamily="18" charset="0"/>
                                    </a:rPr>
                                  </m:ctrlPr>
                                </m:dPr>
                                <m:e>
                                  <m:r>
                                    <a:rPr lang="en-US" altLang="en-US" sz="1600" i="1">
                                      <a:latin typeface="Cambria Math" panose="02040503050406030204" pitchFamily="18" charset="0"/>
                                      <a:ea typeface="Cambria Math" panose="02040503050406030204" pitchFamily="18" charset="0"/>
                                    </a:rPr>
                                    <m:t>𝜃</m:t>
                                  </m:r>
                                </m:e>
                              </m:d>
                            </m:e>
                          </m:func>
                        </m:e>
                      </m:d>
                    </m:oMath>
                  </m:oMathPara>
                </a14:m>
                <a:endParaRPr lang="en-US" altLang="en-US" sz="1600" b="0" dirty="0"/>
              </a:p>
            </p:txBody>
          </p:sp>
        </mc:Choice>
        <mc:Fallback xmlns="">
          <p:sp>
            <p:nvSpPr>
              <p:cNvPr id="8" name="TextBox 7">
                <a:extLst>
                  <a:ext uri="{FF2B5EF4-FFF2-40B4-BE49-F238E27FC236}">
                    <a16:creationId xmlns:a16="http://schemas.microsoft.com/office/drawing/2014/main" id="{E240D734-CE9A-E9A7-9F10-9E77EF61EAB3}"/>
                  </a:ext>
                </a:extLst>
              </p:cNvPr>
              <p:cNvSpPr txBox="1">
                <a:spLocks noRot="1" noChangeAspect="1" noMove="1" noResize="1" noEditPoints="1" noAdjustHandles="1" noChangeArrowheads="1" noChangeShapeType="1" noTextEdit="1"/>
              </p:cNvSpPr>
              <p:nvPr/>
            </p:nvSpPr>
            <p:spPr>
              <a:xfrm>
                <a:off x="96820" y="926293"/>
                <a:ext cx="8950357" cy="375937"/>
              </a:xfrm>
              <a:prstGeom prst="rect">
                <a:avLst/>
              </a:prstGeom>
              <a:blipFill>
                <a:blip r:embed="rId3"/>
                <a:stretch>
                  <a:fillRect b="-64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 Box 5">
                <a:extLst>
                  <a:ext uri="{FF2B5EF4-FFF2-40B4-BE49-F238E27FC236}">
                    <a16:creationId xmlns:a16="http://schemas.microsoft.com/office/drawing/2014/main" id="{E78CF360-B355-B19C-A8A6-0261E66B9321}"/>
                  </a:ext>
                </a:extLst>
              </p:cNvPr>
              <p:cNvSpPr txBox="1">
                <a:spLocks noChangeArrowheads="1"/>
              </p:cNvSpPr>
              <p:nvPr/>
            </p:nvSpPr>
            <p:spPr bwMode="auto">
              <a:xfrm>
                <a:off x="286104" y="1524000"/>
                <a:ext cx="8571788" cy="3450047"/>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b="1" u="sng" dirty="0"/>
                  <a:t>Solving for Acceleration</a:t>
                </a:r>
                <a:endParaRPr lang="en-CA" altLang="en-US" u="sng" dirty="0"/>
              </a:p>
              <a:p>
                <a:pPr marL="457200" indent="-457200" eaLnBrk="1" hangingPunct="1">
                  <a:lnSpc>
                    <a:spcPct val="200000"/>
                  </a:lnSpc>
                  <a:buFont typeface="+mj-lt"/>
                  <a:buAutoNum type="arabicPeriod"/>
                </a:pPr>
                <a:r>
                  <a:rPr lang="en-CA" altLang="en-US" dirty="0"/>
                  <a:t>Calculate SS Road Load (function of vehicle speed)</a:t>
                </a:r>
              </a:p>
              <a:p>
                <a:pPr marL="457200" indent="-457200" eaLnBrk="1" hangingPunct="1">
                  <a:lnSpc>
                    <a:spcPct val="200000"/>
                  </a:lnSpc>
                  <a:buFont typeface="+mj-lt"/>
                  <a:buAutoNum type="arabicPeriod"/>
                </a:pPr>
                <a:r>
                  <a:rPr lang="en-CA" altLang="en-US" dirty="0"/>
                  <a:t>Use Torque vs. RPM and gears to find </a:t>
                </a:r>
                <a:r>
                  <a:rPr lang="en-CA" altLang="en-US" dirty="0" err="1"/>
                  <a:t>F</a:t>
                </a:r>
                <a:r>
                  <a:rPr lang="en-CA" altLang="en-US" baseline="-25000" dirty="0" err="1"/>
                  <a:t>acceleration</a:t>
                </a:r>
                <a:r>
                  <a:rPr lang="en-CA" altLang="en-US" dirty="0"/>
                  <a:t> </a:t>
                </a:r>
              </a:p>
              <a:p>
                <a:pPr marL="457200" indent="-457200" eaLnBrk="1" hangingPunct="1">
                  <a:lnSpc>
                    <a:spcPct val="200000"/>
                  </a:lnSpc>
                  <a:buFont typeface="+mj-lt"/>
                  <a:buAutoNum type="arabicPeriod"/>
                </a:pPr>
                <a:r>
                  <a:rPr lang="en-CA" altLang="en-US" dirty="0"/>
                  <a:t>Start at v = 0</a:t>
                </a:r>
              </a:p>
              <a:p>
                <a:pPr marL="457200" indent="-457200" eaLnBrk="1" hangingPunct="1">
                  <a:lnSpc>
                    <a:spcPct val="200000"/>
                  </a:lnSpc>
                  <a:buFont typeface="+mj-lt"/>
                  <a:buAutoNum type="arabicPeriod"/>
                </a:pPr>
                <a:r>
                  <a:rPr lang="en-US" altLang="en-US" b="0" dirty="0"/>
                  <a:t> </a:t>
                </a:r>
                <a14:m>
                  <m:oMath xmlns:m="http://schemas.openxmlformats.org/officeDocument/2006/math">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𝐹</m:t>
                        </m:r>
                      </m:e>
                      <m:sub>
                        <m:r>
                          <a:rPr lang="en-US" altLang="en-US" b="0" i="1" smtClean="0">
                            <a:latin typeface="Cambria Math" panose="02040503050406030204" pitchFamily="18" charset="0"/>
                          </a:rPr>
                          <m:t>𝑎𝑐𝑐𝑒𝑙𝑒𝑟𝑎𝑡𝑖𝑜𝑛</m:t>
                        </m:r>
                      </m:sub>
                    </m:sSub>
                    <m:r>
                      <a:rPr lang="en-US" altLang="en-US" b="0" i="1" smtClean="0">
                        <a:latin typeface="Cambria Math" panose="02040503050406030204" pitchFamily="18" charset="0"/>
                      </a:rPr>
                      <m:t>=</m:t>
                    </m:r>
                    <m:r>
                      <a:rPr lang="en-US" altLang="en-US" b="0" i="1" smtClean="0">
                        <a:latin typeface="Cambria Math" panose="02040503050406030204" pitchFamily="18" charset="0"/>
                      </a:rPr>
                      <m:t>𝑚𝑎𝑠𝑠</m:t>
                    </m:r>
                    <m:r>
                      <a:rPr lang="en-US" altLang="en-US" b="0" i="1" smtClean="0">
                        <a:latin typeface="Cambria Math" panose="02040503050406030204" pitchFamily="18" charset="0"/>
                      </a:rPr>
                      <m:t>∗</m:t>
                    </m:r>
                    <m:f>
                      <m:fPr>
                        <m:ctrlPr>
                          <a:rPr lang="en-US" altLang="en-US" b="0" i="1" smtClean="0">
                            <a:latin typeface="Cambria Math" panose="02040503050406030204" pitchFamily="18" charset="0"/>
                          </a:rPr>
                        </m:ctrlPr>
                      </m:fPr>
                      <m:num>
                        <m:r>
                          <a:rPr lang="en-US" altLang="en-US" b="0" i="1" smtClean="0">
                            <a:latin typeface="Cambria Math" panose="02040503050406030204" pitchFamily="18" charset="0"/>
                          </a:rPr>
                          <m:t>𝑑𝑣</m:t>
                        </m:r>
                      </m:num>
                      <m:den>
                        <m:r>
                          <a:rPr lang="en-US" altLang="en-US" b="0" i="1" smtClean="0">
                            <a:latin typeface="Cambria Math" panose="02040503050406030204" pitchFamily="18" charset="0"/>
                          </a:rPr>
                          <m:t>𝑑𝑡</m:t>
                        </m:r>
                      </m:den>
                    </m:f>
                  </m:oMath>
                </a14:m>
                <a:r>
                  <a:rPr lang="en-CA" altLang="en-US" dirty="0"/>
                  <a:t> </a:t>
                </a:r>
                <a:r>
                  <a:rPr lang="en-CA" altLang="en-US" dirty="0">
                    <a:sym typeface="Wingdings" panose="05000000000000000000" pitchFamily="2" charset="2"/>
                  </a:rPr>
                  <a:t> </a:t>
                </a:r>
                <a14:m>
                  <m:oMath xmlns:m="http://schemas.openxmlformats.org/officeDocument/2006/math">
                    <m:f>
                      <m:fPr>
                        <m:ctrlPr>
                          <a:rPr lang="en-US" altLang="en-US" b="0" i="1" smtClean="0">
                            <a:latin typeface="Cambria Math" panose="02040503050406030204" pitchFamily="18" charset="0"/>
                          </a:rPr>
                        </m:ctrlPr>
                      </m:fPr>
                      <m:num>
                        <m:sSub>
                          <m:sSubPr>
                            <m:ctrlPr>
                              <a:rPr lang="en-US" altLang="en-US" i="1">
                                <a:latin typeface="Cambria Math" panose="02040503050406030204" pitchFamily="18" charset="0"/>
                              </a:rPr>
                            </m:ctrlPr>
                          </m:sSubPr>
                          <m:e>
                            <m:r>
                              <a:rPr lang="en-US" altLang="en-US" i="1">
                                <a:latin typeface="Cambria Math" panose="02040503050406030204" pitchFamily="18" charset="0"/>
                              </a:rPr>
                              <m:t>𝐹</m:t>
                            </m:r>
                          </m:e>
                          <m:sub>
                            <m:r>
                              <a:rPr lang="en-US" altLang="en-US" i="1">
                                <a:latin typeface="Cambria Math" panose="02040503050406030204" pitchFamily="18" charset="0"/>
                              </a:rPr>
                              <m:t>𝑎𝑐𝑐𝑒𝑙𝑒𝑟𝑎𝑡𝑖𝑜𝑛</m:t>
                            </m:r>
                          </m:sub>
                        </m:sSub>
                        <m:r>
                          <a:rPr lang="en-US" altLang="en-US" b="0" i="1" smtClean="0">
                            <a:latin typeface="Cambria Math" panose="02040503050406030204" pitchFamily="18" charset="0"/>
                          </a:rPr>
                          <m:t>∗</m:t>
                        </m:r>
                        <m:r>
                          <a:rPr lang="en-US" altLang="en-US" b="0" i="1" smtClean="0">
                            <a:latin typeface="Cambria Math" panose="02040503050406030204" pitchFamily="18" charset="0"/>
                            <a:ea typeface="Cambria Math" panose="02040503050406030204" pitchFamily="18" charset="0"/>
                          </a:rPr>
                          <m:t>∆</m:t>
                        </m:r>
                        <m:r>
                          <a:rPr lang="en-US" altLang="en-US" b="0" i="1" smtClean="0">
                            <a:latin typeface="Cambria Math" panose="02040503050406030204" pitchFamily="18" charset="0"/>
                            <a:ea typeface="Cambria Math" panose="02040503050406030204" pitchFamily="18" charset="0"/>
                          </a:rPr>
                          <m:t>𝑡𝑖𝑚𝑒</m:t>
                        </m:r>
                      </m:num>
                      <m:den>
                        <m:r>
                          <a:rPr lang="en-US" altLang="en-US" b="0" i="1" smtClean="0">
                            <a:latin typeface="Cambria Math" panose="02040503050406030204" pitchFamily="18" charset="0"/>
                          </a:rPr>
                          <m:t>𝑚𝑎𝑠𝑠</m:t>
                        </m:r>
                      </m:den>
                    </m:f>
                    <m:r>
                      <a:rPr lang="en-US" altLang="en-US" b="0" i="1" smtClean="0">
                        <a:latin typeface="Cambria Math" panose="02040503050406030204" pitchFamily="18" charset="0"/>
                      </a:rPr>
                      <m:t>=</m:t>
                    </m:r>
                    <m:r>
                      <a:rPr lang="en-US" altLang="en-US" b="0" i="1" smtClean="0">
                        <a:latin typeface="Cambria Math" panose="02040503050406030204" pitchFamily="18" charset="0"/>
                        <a:ea typeface="Cambria Math" panose="02040503050406030204" pitchFamily="18" charset="0"/>
                      </a:rPr>
                      <m:t>∆</m:t>
                    </m:r>
                    <m:r>
                      <a:rPr lang="en-US" altLang="en-US" b="0" i="1" smtClean="0">
                        <a:latin typeface="Cambria Math" panose="02040503050406030204" pitchFamily="18" charset="0"/>
                        <a:ea typeface="Cambria Math" panose="02040503050406030204" pitchFamily="18" charset="0"/>
                      </a:rPr>
                      <m:t>𝑣𝑒𝑙𝑜𝑐𝑖𝑡𝑦</m:t>
                    </m:r>
                    <m:r>
                      <a:rPr lang="en-US" altLang="en-US" b="0" i="1" smtClean="0">
                        <a:latin typeface="Cambria Math" panose="02040503050406030204" pitchFamily="18" charset="0"/>
                      </a:rPr>
                      <m:t> </m:t>
                    </m:r>
                  </m:oMath>
                </a14:m>
                <a:endParaRPr lang="en-CA" altLang="en-US" dirty="0"/>
              </a:p>
              <a:p>
                <a:pPr eaLnBrk="1" hangingPunct="1"/>
                <a:endParaRPr lang="en-CA" altLang="en-US" dirty="0"/>
              </a:p>
            </p:txBody>
          </p:sp>
        </mc:Choice>
        <mc:Fallback xmlns="">
          <p:sp>
            <p:nvSpPr>
              <p:cNvPr id="10" name="Text Box 5">
                <a:extLst>
                  <a:ext uri="{FF2B5EF4-FFF2-40B4-BE49-F238E27FC236}">
                    <a16:creationId xmlns:a16="http://schemas.microsoft.com/office/drawing/2014/main" id="{E78CF360-B355-B19C-A8A6-0261E66B9321}"/>
                  </a:ext>
                </a:extLst>
              </p:cNvPr>
              <p:cNvSpPr txBox="1">
                <a:spLocks noRot="1" noChangeAspect="1" noMove="1" noResize="1" noEditPoints="1" noAdjustHandles="1" noChangeArrowheads="1" noChangeShapeType="1" noTextEdit="1"/>
              </p:cNvSpPr>
              <p:nvPr/>
            </p:nvSpPr>
            <p:spPr bwMode="auto">
              <a:xfrm>
                <a:off x="286104" y="1524000"/>
                <a:ext cx="8571788" cy="3450047"/>
              </a:xfrm>
              <a:prstGeom prst="rect">
                <a:avLst/>
              </a:prstGeom>
              <a:blipFill>
                <a:blip r:embed="rId4"/>
                <a:stretch>
                  <a:fillRect l="-782" t="-707"/>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604993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AD2941-5394-92D4-5CFE-4106D4A762BD}"/>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D55904C4-3B8A-B92E-54DD-F19F1A7E4F95}"/>
              </a:ext>
            </a:extLst>
          </p:cNvPr>
          <p:cNvSpPr txBox="1">
            <a:spLocks noChangeArrowheads="1"/>
          </p:cNvSpPr>
          <p:nvPr/>
        </p:nvSpPr>
        <p:spPr bwMode="auto">
          <a:xfrm>
            <a:off x="2405310" y="395943"/>
            <a:ext cx="45175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Limitations of This Model</a:t>
            </a:r>
            <a:endParaRPr lang="en-US" altLang="en-US" sz="2800" dirty="0"/>
          </a:p>
        </p:txBody>
      </p:sp>
      <p:sp>
        <p:nvSpPr>
          <p:cNvPr id="10249" name="Rectangle 11">
            <a:extLst>
              <a:ext uri="{FF2B5EF4-FFF2-40B4-BE49-F238E27FC236}">
                <a16:creationId xmlns:a16="http://schemas.microsoft.com/office/drawing/2014/main" id="{D85AA989-D7EB-6FFB-E9C8-8B023651A732}"/>
              </a:ext>
            </a:extLst>
          </p:cNvPr>
          <p:cNvSpPr>
            <a:spLocks noChangeArrowheads="1"/>
          </p:cNvSpPr>
          <p:nvPr/>
        </p:nvSpPr>
        <p:spPr bwMode="auto">
          <a:xfrm>
            <a:off x="2133600" y="5511800"/>
            <a:ext cx="635000"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mc:AlternateContent xmlns:mc="http://schemas.openxmlformats.org/markup-compatibility/2006">
        <mc:Choice xmlns:a14="http://schemas.microsoft.com/office/drawing/2010/main" Requires="a14">
          <p:sp>
            <p:nvSpPr>
              <p:cNvPr id="10" name="Text Box 5">
                <a:extLst>
                  <a:ext uri="{FF2B5EF4-FFF2-40B4-BE49-F238E27FC236}">
                    <a16:creationId xmlns:a16="http://schemas.microsoft.com/office/drawing/2014/main" id="{DB10E220-51F3-F8CD-599D-78E9FFF025C4}"/>
                  </a:ext>
                </a:extLst>
              </p:cNvPr>
              <p:cNvSpPr txBox="1">
                <a:spLocks noChangeArrowheads="1"/>
              </p:cNvSpPr>
              <p:nvPr/>
            </p:nvSpPr>
            <p:spPr bwMode="auto">
              <a:xfrm>
                <a:off x="228600" y="1068659"/>
                <a:ext cx="8458200" cy="5454314"/>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dirty="0"/>
                  <a:t>This model is going to over-predict the rate of acceleration for the following reasons:</a:t>
                </a:r>
              </a:p>
              <a:p>
                <a:pPr marL="342900" indent="-342900" eaLnBrk="1" hangingPunct="1">
                  <a:buFont typeface="Arial" panose="020B0604020202020204" pitchFamily="34" charset="0"/>
                  <a:buChar char="•"/>
                </a:pPr>
                <a:r>
                  <a:rPr lang="en-CA" altLang="en-US" dirty="0"/>
                  <a:t>It assumes all propulsion force will results in vehicle acceleration. There is a maximum tire propulsion force, and if the engine/drivetrain is capable of more than this, the model will be way off. The model assumes infinite traction. </a:t>
                </a:r>
              </a:p>
              <a:p>
                <a:pPr marL="1085850" lvl="1" indent="-342900" eaLnBrk="1" hangingPunct="1">
                  <a:buFont typeface="Arial" panose="020B0604020202020204" pitchFamily="34" charset="0"/>
                  <a:buChar char="•"/>
                </a:pPr>
                <a:r>
                  <a:rPr lang="en-CA" altLang="en-US" dirty="0"/>
                  <a:t>We can calculate a maximum tire propulsion force using something simple like </a:t>
                </a:r>
                <a:r>
                  <a:rPr lang="en-CA" altLang="en-US" dirty="0" err="1"/>
                  <a:t>F</a:t>
                </a:r>
                <a:r>
                  <a:rPr lang="en-CA" altLang="en-US" baseline="-25000" dirty="0" err="1"/>
                  <a:t>tire</a:t>
                </a:r>
                <a:r>
                  <a:rPr lang="en-CA" altLang="en-US" dirty="0"/>
                  <a:t> = </a:t>
                </a:r>
                <a:r>
                  <a:rPr lang="en-CA" altLang="en-US" dirty="0" err="1"/>
                  <a:t>mu</a:t>
                </a:r>
                <a:r>
                  <a:rPr lang="en-CA" altLang="en-US" baseline="-25000" dirty="0" err="1"/>
                  <a:t>k</a:t>
                </a:r>
                <a:r>
                  <a:rPr lang="en-CA" altLang="en-US" dirty="0"/>
                  <a:t>*</a:t>
                </a:r>
                <a:r>
                  <a:rPr lang="en-CA" altLang="en-US" dirty="0" err="1"/>
                  <a:t>F</a:t>
                </a:r>
                <a:r>
                  <a:rPr lang="en-CA" altLang="en-US" baseline="-25000" dirty="0" err="1"/>
                  <a:t>normal</a:t>
                </a:r>
                <a:endParaRPr lang="en-CA" altLang="en-US" dirty="0"/>
              </a:p>
              <a:p>
                <a:pPr marL="1085850" lvl="1" indent="-342900" eaLnBrk="1" hangingPunct="1">
                  <a:buFont typeface="Arial" panose="020B0604020202020204" pitchFamily="34" charset="0"/>
                  <a:buChar char="•"/>
                </a:pPr>
                <a:r>
                  <a:rPr lang="en-CA" altLang="en-US" dirty="0"/>
                  <a:t>We can go one step better and using kinetic moments from ENGR 220 to see how </a:t>
                </a:r>
                <a:r>
                  <a:rPr lang="en-CA" altLang="en-US" dirty="0" err="1"/>
                  <a:t>F</a:t>
                </a:r>
                <a:r>
                  <a:rPr lang="en-CA" altLang="en-US" baseline="-25000" dirty="0" err="1"/>
                  <a:t>normal</a:t>
                </a:r>
                <a:r>
                  <a:rPr lang="en-CA" altLang="en-US" dirty="0"/>
                  <a:t> changes with acceleration (good for RWD cars, bad for FWD cars)</a:t>
                </a:r>
              </a:p>
              <a:p>
                <a:pPr marL="342900" indent="-342900" eaLnBrk="1" hangingPunct="1">
                  <a:buFont typeface="Arial" panose="020B0604020202020204" pitchFamily="34" charset="0"/>
                  <a:buChar char="•"/>
                </a:pPr>
                <a:r>
                  <a:rPr lang="en-CA" altLang="en-US" dirty="0"/>
                  <a:t>Our model only accounts for translational acceleration. </a:t>
                </a:r>
              </a:p>
              <a:p>
                <a:pPr marL="1085850" lvl="1" indent="-342900" eaLnBrk="1" hangingPunct="1">
                  <a:buFont typeface="Arial" panose="020B0604020202020204" pitchFamily="34" charset="0"/>
                  <a:buChar char="•"/>
                </a:pPr>
                <a:r>
                  <a:rPr lang="en-CA" altLang="en-US" dirty="0"/>
                  <a:t>Angular acceleration can make up nearly 25% of the acceleration (especially at low vehicle speeds)</a:t>
                </a:r>
              </a:p>
              <a:p>
                <a:pPr marL="1085850" lvl="1" indent="-342900" eaLnBrk="1" hangingPunct="1">
                  <a:buFont typeface="Arial" panose="020B0604020202020204" pitchFamily="34" charset="0"/>
                  <a:buChar char="•"/>
                </a:pPr>
                <a:r>
                  <a:rPr lang="en-CA" altLang="en-US" dirty="0"/>
                  <a:t>For every rotating part we should also include:</a:t>
                </a:r>
                <a:br>
                  <a:rPr lang="en-CA" altLang="en-US" dirty="0"/>
                </a:br>
                <a14:m>
                  <m:oMath xmlns:m="http://schemas.openxmlformats.org/officeDocument/2006/math">
                    <m:nary>
                      <m:naryPr>
                        <m:chr m:val="∑"/>
                        <m:subHide m:val="on"/>
                        <m:supHide m:val="on"/>
                        <m:ctrlPr>
                          <a:rPr lang="en-CA" altLang="en-US" i="1" smtClean="0">
                            <a:latin typeface="Cambria Math" panose="02040503050406030204" pitchFamily="18" charset="0"/>
                          </a:rPr>
                        </m:ctrlPr>
                      </m:naryPr>
                      <m:sub/>
                      <m:sup/>
                      <m:e>
                        <m:r>
                          <a:rPr lang="en-US" altLang="en-US" b="0" i="1" smtClean="0">
                            <a:latin typeface="Cambria Math" panose="02040503050406030204" pitchFamily="18" charset="0"/>
                          </a:rPr>
                          <m:t>𝑇</m:t>
                        </m:r>
                      </m:e>
                    </m:nary>
                    <m:r>
                      <a:rPr lang="en-US" altLang="en-US" b="0" i="1" smtClean="0">
                        <a:latin typeface="Cambria Math" panose="02040503050406030204" pitchFamily="18" charset="0"/>
                      </a:rPr>
                      <m:t>=</m:t>
                    </m:r>
                    <m:r>
                      <a:rPr lang="en-US" altLang="en-US" b="0" i="1" smtClean="0">
                        <a:latin typeface="Cambria Math" panose="02040503050406030204" pitchFamily="18" charset="0"/>
                      </a:rPr>
                      <m:t>𝐼</m:t>
                    </m:r>
                    <m:r>
                      <a:rPr lang="en-US" altLang="en-US" b="0" i="1" smtClean="0">
                        <a:latin typeface="Cambria Math" panose="02040503050406030204" pitchFamily="18" charset="0"/>
                      </a:rPr>
                      <m:t>∗</m:t>
                    </m:r>
                    <m:r>
                      <a:rPr lang="en-US" altLang="en-US" b="0" i="1" smtClean="0">
                        <a:latin typeface="Cambria Math" panose="02040503050406030204" pitchFamily="18" charset="0"/>
                        <a:ea typeface="Cambria Math" panose="02040503050406030204" pitchFamily="18" charset="0"/>
                      </a:rPr>
                      <m:t>𝛼</m:t>
                    </m:r>
                  </m:oMath>
                </a14:m>
                <a:endParaRPr lang="en-CA" altLang="en-US" dirty="0"/>
              </a:p>
            </p:txBody>
          </p:sp>
        </mc:Choice>
        <mc:Fallback>
          <p:sp>
            <p:nvSpPr>
              <p:cNvPr id="10" name="Text Box 5">
                <a:extLst>
                  <a:ext uri="{FF2B5EF4-FFF2-40B4-BE49-F238E27FC236}">
                    <a16:creationId xmlns:a16="http://schemas.microsoft.com/office/drawing/2014/main" id="{DB10E220-51F3-F8CD-599D-78E9FFF025C4}"/>
                  </a:ext>
                </a:extLst>
              </p:cNvPr>
              <p:cNvSpPr txBox="1">
                <a:spLocks noRot="1" noChangeAspect="1" noMove="1" noResize="1" noEditPoints="1" noAdjustHandles="1" noChangeArrowheads="1" noChangeShapeType="1" noTextEdit="1"/>
              </p:cNvSpPr>
              <p:nvPr/>
            </p:nvSpPr>
            <p:spPr bwMode="auto">
              <a:xfrm>
                <a:off x="228600" y="1068659"/>
                <a:ext cx="8458200" cy="5454314"/>
              </a:xfrm>
              <a:prstGeom prst="rect">
                <a:avLst/>
              </a:prstGeom>
              <a:blipFill>
                <a:blip r:embed="rId2"/>
                <a:stretch>
                  <a:fillRect l="-793" t="-447"/>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421142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AAFD1F-ACD7-49F0-41CE-D61D10537ECE}"/>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2E95B31E-118F-0CD0-D0A6-98559CCD6753}"/>
              </a:ext>
            </a:extLst>
          </p:cNvPr>
          <p:cNvSpPr txBox="1">
            <a:spLocks noChangeArrowheads="1"/>
          </p:cNvSpPr>
          <p:nvPr/>
        </p:nvSpPr>
        <p:spPr bwMode="auto">
          <a:xfrm>
            <a:off x="1513503" y="395943"/>
            <a:ext cx="63012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Hybrid FSAE Acceleration Modeling</a:t>
            </a:r>
            <a:endParaRPr lang="en-US" altLang="en-US" sz="2800" dirty="0"/>
          </a:p>
        </p:txBody>
      </p:sp>
      <p:sp>
        <p:nvSpPr>
          <p:cNvPr id="10249" name="Rectangle 11">
            <a:extLst>
              <a:ext uri="{FF2B5EF4-FFF2-40B4-BE49-F238E27FC236}">
                <a16:creationId xmlns:a16="http://schemas.microsoft.com/office/drawing/2014/main" id="{A5401E19-65ED-2845-0C6F-A24B8F6FA923}"/>
              </a:ext>
            </a:extLst>
          </p:cNvPr>
          <p:cNvSpPr>
            <a:spLocks noChangeArrowheads="1"/>
          </p:cNvSpPr>
          <p:nvPr/>
        </p:nvSpPr>
        <p:spPr bwMode="auto">
          <a:xfrm>
            <a:off x="2133600" y="5511800"/>
            <a:ext cx="635000"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 name="Text Box 5">
            <a:extLst>
              <a:ext uri="{FF2B5EF4-FFF2-40B4-BE49-F238E27FC236}">
                <a16:creationId xmlns:a16="http://schemas.microsoft.com/office/drawing/2014/main" id="{223086F0-65FC-1ECE-E094-DE733FD3FF75}"/>
              </a:ext>
            </a:extLst>
          </p:cNvPr>
          <p:cNvSpPr txBox="1">
            <a:spLocks noChangeArrowheads="1"/>
          </p:cNvSpPr>
          <p:nvPr/>
        </p:nvSpPr>
        <p:spPr bwMode="auto">
          <a:xfrm>
            <a:off x="228600" y="1068659"/>
            <a:ext cx="8458200" cy="5632311"/>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dirty="0"/>
              <a:t>We did a ground-up vehicle design for the Hybrid FSAE competition. It took two years to create our math model and measure all the components, but once we had a full simulation, we made some great discoveries.</a:t>
            </a:r>
          </a:p>
          <a:p>
            <a:pPr marL="342900" indent="-342900" eaLnBrk="1" hangingPunct="1">
              <a:buFont typeface="Arial" panose="020B0604020202020204" pitchFamily="34" charset="0"/>
              <a:buChar char="•"/>
            </a:pPr>
            <a:r>
              <a:rPr lang="en-CA" altLang="en-US" dirty="0"/>
              <a:t>Our 0-60 simulation was within 0.05 seconds of the actual vehicle acceleration. There was more than a 0.05 second variation in each data collection, so we had to take dozens of runs to get our confidence interval small enough to confirm our simulation was more accurate than our vehicle.</a:t>
            </a:r>
          </a:p>
          <a:p>
            <a:pPr marL="342900" indent="-342900" eaLnBrk="1" hangingPunct="1">
              <a:buFont typeface="Arial" panose="020B0604020202020204" pitchFamily="34" charset="0"/>
              <a:buChar char="•"/>
            </a:pPr>
            <a:r>
              <a:rPr lang="en-CA" altLang="en-US" dirty="0"/>
              <a:t>Where to add electric motor?</a:t>
            </a:r>
          </a:p>
          <a:p>
            <a:pPr marL="1085850" lvl="1" indent="-342900" eaLnBrk="1" hangingPunct="1">
              <a:buFont typeface="Arial" panose="020B0604020202020204" pitchFamily="34" charset="0"/>
              <a:buChar char="•"/>
            </a:pPr>
            <a:r>
              <a:rPr lang="en-CA" altLang="en-US" dirty="0"/>
              <a:t>Our first car put the motor on the crankshaft </a:t>
            </a:r>
            <a:r>
              <a:rPr lang="en-CA" altLang="en-US" dirty="0">
                <a:sym typeface="Wingdings" panose="05000000000000000000" pitchFamily="2" charset="2"/>
              </a:rPr>
              <a:t> Torque multiplication from transmission resulted in higher propulsion force. </a:t>
            </a:r>
          </a:p>
          <a:p>
            <a:pPr marL="1085850" lvl="1" indent="-342900" eaLnBrk="1" hangingPunct="1">
              <a:buFont typeface="Arial" panose="020B0604020202020204" pitchFamily="34" charset="0"/>
              <a:buChar char="•"/>
            </a:pPr>
            <a:r>
              <a:rPr lang="en-CA" altLang="en-US" dirty="0">
                <a:sym typeface="Wingdings" panose="05000000000000000000" pitchFamily="2" charset="2"/>
              </a:rPr>
              <a:t>Simulated motor on transmission input, transmission output, differential input, and axle shafts.</a:t>
            </a:r>
          </a:p>
          <a:p>
            <a:pPr marL="1085850" lvl="1" indent="-342900" eaLnBrk="1" hangingPunct="1">
              <a:buFont typeface="Arial" panose="020B0604020202020204" pitchFamily="34" charset="0"/>
              <a:buChar char="•"/>
            </a:pPr>
            <a:r>
              <a:rPr lang="en-CA" altLang="en-US" dirty="0">
                <a:sym typeface="Wingdings" panose="05000000000000000000" pitchFamily="2" charset="2"/>
              </a:rPr>
              <a:t>High rotating inertia, and higher alpha made it more advantageous to move motor further downstream than logic dictated. </a:t>
            </a:r>
            <a:endParaRPr lang="en-CA" altLang="en-US" dirty="0"/>
          </a:p>
        </p:txBody>
      </p:sp>
    </p:spTree>
    <p:extLst>
      <p:ext uri="{BB962C8B-B14F-4D97-AF65-F5344CB8AC3E}">
        <p14:creationId xmlns:p14="http://schemas.microsoft.com/office/powerpoint/2010/main" val="2513536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F6546F-8DC6-9E01-F5D0-D8D4041C9C11}"/>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41937105-76B2-9493-E0C2-E7EC5E3806DA}"/>
              </a:ext>
            </a:extLst>
          </p:cNvPr>
          <p:cNvSpPr txBox="1">
            <a:spLocks noChangeArrowheads="1"/>
          </p:cNvSpPr>
          <p:nvPr/>
        </p:nvSpPr>
        <p:spPr bwMode="auto">
          <a:xfrm>
            <a:off x="2114152" y="395943"/>
            <a:ext cx="50999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Vehicle Racetrack Modeling</a:t>
            </a:r>
            <a:endParaRPr lang="en-US" altLang="en-US" sz="2800" dirty="0"/>
          </a:p>
        </p:txBody>
      </p:sp>
      <p:sp>
        <p:nvSpPr>
          <p:cNvPr id="10249" name="Rectangle 11">
            <a:extLst>
              <a:ext uri="{FF2B5EF4-FFF2-40B4-BE49-F238E27FC236}">
                <a16:creationId xmlns:a16="http://schemas.microsoft.com/office/drawing/2014/main" id="{902ADA22-2871-79D3-42AC-2EB867EC3878}"/>
              </a:ext>
            </a:extLst>
          </p:cNvPr>
          <p:cNvSpPr>
            <a:spLocks noChangeArrowheads="1"/>
          </p:cNvSpPr>
          <p:nvPr/>
        </p:nvSpPr>
        <p:spPr bwMode="auto">
          <a:xfrm>
            <a:off x="2133600" y="5511800"/>
            <a:ext cx="635000"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 name="Text Box 5">
            <a:extLst>
              <a:ext uri="{FF2B5EF4-FFF2-40B4-BE49-F238E27FC236}">
                <a16:creationId xmlns:a16="http://schemas.microsoft.com/office/drawing/2014/main" id="{27BC6809-5D14-BE5F-3EE4-F4DCC698B2C0}"/>
              </a:ext>
            </a:extLst>
          </p:cNvPr>
          <p:cNvSpPr txBox="1">
            <a:spLocks noChangeArrowheads="1"/>
          </p:cNvSpPr>
          <p:nvPr/>
        </p:nvSpPr>
        <p:spPr bwMode="auto">
          <a:xfrm>
            <a:off x="228600" y="1068659"/>
            <a:ext cx="8458200" cy="5632311"/>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dirty="0"/>
              <a:t>What about simulating a vehicle going around a race track? </a:t>
            </a:r>
          </a:p>
          <a:p>
            <a:pPr marL="342900" indent="-342900" eaLnBrk="1" hangingPunct="1">
              <a:buFont typeface="Arial" panose="020B0604020202020204" pitchFamily="34" charset="0"/>
              <a:buChar char="•"/>
            </a:pPr>
            <a:endParaRPr lang="en-CA" altLang="en-US" dirty="0"/>
          </a:p>
          <a:p>
            <a:pPr eaLnBrk="1" hangingPunct="1"/>
            <a:r>
              <a:rPr lang="en-CA" altLang="en-US" dirty="0"/>
              <a:t>Need to Know, and How to Measure:</a:t>
            </a:r>
          </a:p>
          <a:p>
            <a:pPr marL="342900" indent="-342900" eaLnBrk="1" hangingPunct="1">
              <a:buFont typeface="Arial" panose="020B0604020202020204" pitchFamily="34" charset="0"/>
              <a:buChar char="•"/>
            </a:pPr>
            <a:r>
              <a:rPr lang="en-CA" altLang="en-US" dirty="0"/>
              <a:t>Everything for linear acceleration model</a:t>
            </a:r>
          </a:p>
          <a:p>
            <a:pPr marL="342900" indent="-342900" eaLnBrk="1" hangingPunct="1">
              <a:buFont typeface="Arial" panose="020B0604020202020204" pitchFamily="34" charset="0"/>
              <a:buChar char="•"/>
            </a:pPr>
            <a:r>
              <a:rPr lang="en-CA" altLang="en-US" dirty="0"/>
              <a:t>Additional road load forces when vehicle is turning (tire scrub as a function of speed and arc radius)</a:t>
            </a:r>
          </a:p>
          <a:p>
            <a:pPr marL="1085850" lvl="1" indent="-342900" eaLnBrk="1" hangingPunct="1">
              <a:buFont typeface="Arial" panose="020B0604020202020204" pitchFamily="34" charset="0"/>
              <a:buChar char="•"/>
            </a:pPr>
            <a:r>
              <a:rPr lang="en-CA" altLang="en-US" dirty="0"/>
              <a:t>With electric-only propulsion, can measure power output and speed to calculate torque at motor. </a:t>
            </a:r>
          </a:p>
          <a:p>
            <a:pPr marL="1085850" lvl="1" indent="-342900" eaLnBrk="1" hangingPunct="1">
              <a:buFont typeface="Arial" panose="020B0604020202020204" pitchFamily="34" charset="0"/>
              <a:buChar char="•"/>
            </a:pPr>
            <a:r>
              <a:rPr lang="en-CA" altLang="en-US" dirty="0"/>
              <a:t>Drive in a series of circles at various constant speeds. </a:t>
            </a:r>
          </a:p>
          <a:p>
            <a:pPr marL="1085850" lvl="1" indent="-342900" eaLnBrk="1" hangingPunct="1">
              <a:buFont typeface="Arial" panose="020B0604020202020204" pitchFamily="34" charset="0"/>
              <a:buChar char="•"/>
            </a:pPr>
            <a:r>
              <a:rPr lang="en-CA" altLang="en-US" dirty="0"/>
              <a:t>Alignment and suspension geometry change these values. </a:t>
            </a:r>
          </a:p>
          <a:p>
            <a:pPr marL="342900" indent="-342900" eaLnBrk="1" hangingPunct="1">
              <a:buFont typeface="Arial" panose="020B0604020202020204" pitchFamily="34" charset="0"/>
              <a:buChar char="•"/>
            </a:pPr>
            <a:r>
              <a:rPr lang="en-CA" altLang="en-US" dirty="0"/>
              <a:t>Track layout (straight lengths, corner radiuses, and track width).</a:t>
            </a:r>
          </a:p>
          <a:p>
            <a:pPr marL="1085850" lvl="1" indent="-342900" eaLnBrk="1" hangingPunct="1">
              <a:buFont typeface="Arial" panose="020B0604020202020204" pitchFamily="34" charset="0"/>
              <a:buChar char="•"/>
            </a:pPr>
            <a:r>
              <a:rPr lang="en-CA" altLang="en-US" dirty="0"/>
              <a:t>Satellite images were a huge help. </a:t>
            </a:r>
          </a:p>
          <a:p>
            <a:pPr marL="342900" indent="-342900" eaLnBrk="1" hangingPunct="1">
              <a:buFont typeface="Arial" panose="020B0604020202020204" pitchFamily="34" charset="0"/>
              <a:buChar char="•"/>
            </a:pPr>
            <a:r>
              <a:rPr lang="en-CA" altLang="en-US" dirty="0"/>
              <a:t>Any banking on the track (especially corners)</a:t>
            </a:r>
          </a:p>
          <a:p>
            <a:pPr marL="1085850" lvl="1" indent="-342900" eaLnBrk="1" hangingPunct="1">
              <a:buFont typeface="Arial" panose="020B0604020202020204" pitchFamily="34" charset="0"/>
              <a:buChar char="•"/>
            </a:pPr>
            <a:r>
              <a:rPr lang="en-CA" altLang="en-US" dirty="0"/>
              <a:t>YouTube videos initially, then gathered track data each visit.</a:t>
            </a:r>
          </a:p>
          <a:p>
            <a:pPr marL="342900" indent="-342900" eaLnBrk="1" hangingPunct="1">
              <a:buFont typeface="Arial" panose="020B0604020202020204" pitchFamily="34" charset="0"/>
              <a:buChar char="•"/>
            </a:pPr>
            <a:r>
              <a:rPr lang="en-CA" altLang="en-US" dirty="0"/>
              <a:t>Predictions about friction coefficient changes around track</a:t>
            </a:r>
          </a:p>
          <a:p>
            <a:pPr marL="1085850" lvl="1" indent="-342900" eaLnBrk="1" hangingPunct="1">
              <a:buFont typeface="Arial" panose="020B0604020202020204" pitchFamily="34" charset="0"/>
              <a:buChar char="•"/>
            </a:pPr>
            <a:r>
              <a:rPr lang="en-CA" altLang="en-US" dirty="0"/>
              <a:t>Drag a piece of rubber with a weight on top – measure force.</a:t>
            </a:r>
          </a:p>
          <a:p>
            <a:pPr marL="342900" indent="-342900" eaLnBrk="1" hangingPunct="1">
              <a:buFont typeface="Arial" panose="020B0604020202020204" pitchFamily="34" charset="0"/>
              <a:buChar char="•"/>
            </a:pPr>
            <a:r>
              <a:rPr lang="en-CA" altLang="en-US" dirty="0"/>
              <a:t>Maximum braking tire forces, maximum acceleration tire forces, and cornering tire forces.</a:t>
            </a:r>
          </a:p>
        </p:txBody>
      </p:sp>
    </p:spTree>
    <p:extLst>
      <p:ext uri="{BB962C8B-B14F-4D97-AF65-F5344CB8AC3E}">
        <p14:creationId xmlns:p14="http://schemas.microsoft.com/office/powerpoint/2010/main" val="3440426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D34654-3DB9-E33D-07E6-B0A0AFF3D632}"/>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12B25AAA-CDFB-8E6C-C0C0-B54E6293DD33}"/>
              </a:ext>
            </a:extLst>
          </p:cNvPr>
          <p:cNvSpPr txBox="1">
            <a:spLocks noChangeArrowheads="1"/>
          </p:cNvSpPr>
          <p:nvPr/>
        </p:nvSpPr>
        <p:spPr bwMode="auto">
          <a:xfrm>
            <a:off x="994973" y="395943"/>
            <a:ext cx="733829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Key Steps for Vehicle Racetrack Modeling</a:t>
            </a:r>
            <a:endParaRPr lang="en-US" altLang="en-US" sz="2800" dirty="0"/>
          </a:p>
        </p:txBody>
      </p:sp>
      <p:sp>
        <p:nvSpPr>
          <p:cNvPr id="10249" name="Rectangle 11">
            <a:extLst>
              <a:ext uri="{FF2B5EF4-FFF2-40B4-BE49-F238E27FC236}">
                <a16:creationId xmlns:a16="http://schemas.microsoft.com/office/drawing/2014/main" id="{53D92803-2994-6544-3D5C-7300CF61A511}"/>
              </a:ext>
            </a:extLst>
          </p:cNvPr>
          <p:cNvSpPr>
            <a:spLocks noChangeArrowheads="1"/>
          </p:cNvSpPr>
          <p:nvPr/>
        </p:nvSpPr>
        <p:spPr bwMode="auto">
          <a:xfrm>
            <a:off x="2133600" y="5511800"/>
            <a:ext cx="635000"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mc:AlternateContent xmlns:mc="http://schemas.openxmlformats.org/markup-compatibility/2006">
        <mc:Choice xmlns:a14="http://schemas.microsoft.com/office/drawing/2010/main" Requires="a14">
          <p:sp>
            <p:nvSpPr>
              <p:cNvPr id="10" name="Text Box 5">
                <a:extLst>
                  <a:ext uri="{FF2B5EF4-FFF2-40B4-BE49-F238E27FC236}">
                    <a16:creationId xmlns:a16="http://schemas.microsoft.com/office/drawing/2014/main" id="{A8AFE37C-FEE9-04FF-89B9-BAE6237AE791}"/>
                  </a:ext>
                </a:extLst>
              </p:cNvPr>
              <p:cNvSpPr txBox="1">
                <a:spLocks noChangeArrowheads="1"/>
              </p:cNvSpPr>
              <p:nvPr/>
            </p:nvSpPr>
            <p:spPr bwMode="auto">
              <a:xfrm>
                <a:off x="228600" y="1068659"/>
                <a:ext cx="8458200" cy="4611006"/>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342900" indent="-342900" eaLnBrk="1" hangingPunct="1">
                  <a:buFont typeface="Arial" panose="020B0604020202020204" pitchFamily="34" charset="0"/>
                  <a:buChar char="•"/>
                </a:pPr>
                <a:r>
                  <a:rPr lang="en-CA" altLang="en-US" dirty="0"/>
                  <a:t>We need to model the track backwards (from the lowest speed in the final corner). </a:t>
                </a:r>
              </a:p>
              <a:p>
                <a:pPr marL="342900" indent="-342900" eaLnBrk="1" hangingPunct="1">
                  <a:buFont typeface="Arial" panose="020B0604020202020204" pitchFamily="34" charset="0"/>
                  <a:buChar char="•"/>
                </a:pPr>
                <a:r>
                  <a:rPr lang="en-CA" altLang="en-US" dirty="0"/>
                  <a:t>Use data about tire cornering forces to get:</a:t>
                </a:r>
                <a:br>
                  <a:rPr lang="en-CA" altLang="en-US" dirty="0"/>
                </a:br>
                <a14:m>
                  <m:oMath xmlns:m="http://schemas.openxmlformats.org/officeDocument/2006/math">
                    <m:nary>
                      <m:naryPr>
                        <m:chr m:val="∑"/>
                        <m:subHide m:val="on"/>
                        <m:supHide m:val="on"/>
                        <m:ctrlPr>
                          <a:rPr lang="en-CA" altLang="en-US" i="1" smtClean="0">
                            <a:latin typeface="Cambria Math" panose="02040503050406030204" pitchFamily="18" charset="0"/>
                          </a:rPr>
                        </m:ctrlPr>
                      </m:naryPr>
                      <m:sub/>
                      <m:sup/>
                      <m:e>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𝐹</m:t>
                            </m:r>
                          </m:e>
                          <m:sub>
                            <m:r>
                              <a:rPr lang="en-US" altLang="en-US" b="0" i="1" smtClean="0">
                                <a:latin typeface="Cambria Math" panose="02040503050406030204" pitchFamily="18" charset="0"/>
                              </a:rPr>
                              <m:t>𝑛𝑜𝑟𝑚𝑎𝑙</m:t>
                            </m:r>
                          </m:sub>
                        </m:sSub>
                        <m:r>
                          <a:rPr lang="en-US" altLang="en-US" b="0" i="1" smtClean="0">
                            <a:latin typeface="Cambria Math" panose="02040503050406030204" pitchFamily="18" charset="0"/>
                          </a:rPr>
                          <m:t>=</m:t>
                        </m:r>
                        <m:r>
                          <a:rPr lang="en-US" altLang="en-US" b="0" i="1" smtClean="0">
                            <a:latin typeface="Cambria Math" panose="02040503050406030204" pitchFamily="18" charset="0"/>
                          </a:rPr>
                          <m:t>𝑚𝑎𝑠𝑠</m:t>
                        </m:r>
                        <m:r>
                          <a:rPr lang="en-US" altLang="en-US" b="0" i="1" smtClean="0">
                            <a:latin typeface="Cambria Math" panose="02040503050406030204" pitchFamily="18" charset="0"/>
                          </a:rPr>
                          <m:t>∗</m:t>
                        </m:r>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𝑎</m:t>
                            </m:r>
                          </m:e>
                          <m:sub>
                            <m:r>
                              <a:rPr lang="en-US" altLang="en-US" b="0" i="1" smtClean="0">
                                <a:latin typeface="Cambria Math" panose="02040503050406030204" pitchFamily="18" charset="0"/>
                              </a:rPr>
                              <m:t>𝑛𝑜𝑟𝑚𝑎𝑙</m:t>
                            </m:r>
                          </m:sub>
                        </m:sSub>
                      </m:e>
                    </m:nary>
                  </m:oMath>
                </a14:m>
                <a:r>
                  <a:rPr lang="en-CA" altLang="en-US" dirty="0"/>
                  <a:t>    and 	</a:t>
                </a:r>
                <a14:m>
                  <m:oMath xmlns:m="http://schemas.openxmlformats.org/officeDocument/2006/math">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𝑎</m:t>
                        </m:r>
                      </m:e>
                      <m:sub>
                        <m:r>
                          <a:rPr lang="en-US" altLang="en-US" b="0" i="1" smtClean="0">
                            <a:latin typeface="Cambria Math" panose="02040503050406030204" pitchFamily="18" charset="0"/>
                          </a:rPr>
                          <m:t>𝑛𝑜𝑟𝑚𝑎𝑙</m:t>
                        </m:r>
                      </m:sub>
                    </m:sSub>
                    <m:r>
                      <a:rPr lang="en-US" altLang="en-US" b="0" i="1" smtClean="0">
                        <a:latin typeface="Cambria Math" panose="02040503050406030204" pitchFamily="18" charset="0"/>
                      </a:rPr>
                      <m:t>= </m:t>
                    </m:r>
                    <m:f>
                      <m:fPr>
                        <m:ctrlPr>
                          <a:rPr lang="en-US" altLang="en-US" b="0" i="1" smtClean="0">
                            <a:latin typeface="Cambria Math" panose="02040503050406030204" pitchFamily="18" charset="0"/>
                          </a:rPr>
                        </m:ctrlPr>
                      </m:fPr>
                      <m:num>
                        <m:sSup>
                          <m:sSupPr>
                            <m:ctrlPr>
                              <a:rPr lang="en-US" altLang="en-US" b="0" i="1" smtClean="0">
                                <a:latin typeface="Cambria Math" panose="02040503050406030204" pitchFamily="18" charset="0"/>
                              </a:rPr>
                            </m:ctrlPr>
                          </m:sSupPr>
                          <m:e>
                            <m:r>
                              <a:rPr lang="en-US" altLang="en-US" b="0" i="1" smtClean="0">
                                <a:latin typeface="Cambria Math" panose="02040503050406030204" pitchFamily="18" charset="0"/>
                              </a:rPr>
                              <m:t>𝑣𝑒𝑙</m:t>
                            </m:r>
                          </m:e>
                          <m:sup>
                            <m:r>
                              <a:rPr lang="en-US" altLang="en-US" b="0" i="1" smtClean="0">
                                <a:latin typeface="Cambria Math" panose="02040503050406030204" pitchFamily="18" charset="0"/>
                              </a:rPr>
                              <m:t>2</m:t>
                            </m:r>
                          </m:sup>
                        </m:sSup>
                      </m:num>
                      <m:den>
                        <m:r>
                          <a:rPr lang="en-US" altLang="en-US" b="0" i="1" smtClean="0">
                            <a:latin typeface="Cambria Math" panose="02040503050406030204" pitchFamily="18" charset="0"/>
                          </a:rPr>
                          <m:t>𝜌</m:t>
                        </m:r>
                      </m:den>
                    </m:f>
                  </m:oMath>
                </a14:m>
                <a:endParaRPr lang="en-CA" altLang="en-US" dirty="0"/>
              </a:p>
              <a:p>
                <a:pPr marL="342900" indent="-342900" eaLnBrk="1" hangingPunct="1">
                  <a:buFont typeface="Arial" panose="020B0604020202020204" pitchFamily="34" charset="0"/>
                  <a:buChar char="•"/>
                </a:pPr>
                <a:r>
                  <a:rPr lang="en-CA" altLang="en-US" dirty="0"/>
                  <a:t>The above equation allows us to calculate the maximum velocity at any point in a corner</a:t>
                </a:r>
              </a:p>
              <a:p>
                <a:pPr marL="342900" indent="-342900" eaLnBrk="1" hangingPunct="1">
                  <a:buFont typeface="Arial" panose="020B0604020202020204" pitchFamily="34" charset="0"/>
                  <a:buChar char="•"/>
                </a:pPr>
                <a:r>
                  <a:rPr lang="en-CA" altLang="en-US" dirty="0"/>
                  <a:t>Now analyze the previous corner on the track to find the magnitude and location of minimum speed. Apply the acceleration model leaving that corner to get velocity as a function of position on the track. </a:t>
                </a:r>
              </a:p>
              <a:p>
                <a:pPr marL="342900" indent="-342900" eaLnBrk="1" hangingPunct="1">
                  <a:buFont typeface="Arial" panose="020B0604020202020204" pitchFamily="34" charset="0"/>
                  <a:buChar char="•"/>
                </a:pPr>
                <a:r>
                  <a:rPr lang="en-CA" altLang="en-US" dirty="0"/>
                  <a:t>Your model needs to switch from acceleration to deceleration (braking) such that you can slow the vehicle down to the speed necessary for the subsequent corner. </a:t>
                </a:r>
              </a:p>
              <a:p>
                <a:pPr marL="342900" indent="-342900" eaLnBrk="1" hangingPunct="1">
                  <a:buFont typeface="Arial" panose="020B0604020202020204" pitchFamily="34" charset="0"/>
                  <a:buChar char="•"/>
                </a:pPr>
                <a:r>
                  <a:rPr lang="en-CA" altLang="en-US" dirty="0"/>
                  <a:t>Analyze the previous, previous corner </a:t>
                </a:r>
                <a:r>
                  <a:rPr lang="en-CA" altLang="en-US" dirty="0">
                    <a:sym typeface="Wingdings" panose="05000000000000000000" pitchFamily="2" charset="2"/>
                  </a:rPr>
                  <a:t> Repeat the process</a:t>
                </a:r>
              </a:p>
              <a:p>
                <a:pPr marL="342900" indent="-342900" eaLnBrk="1" hangingPunct="1">
                  <a:buFont typeface="Arial" panose="020B0604020202020204" pitchFamily="34" charset="0"/>
                  <a:buChar char="•"/>
                </a:pPr>
                <a:r>
                  <a:rPr lang="en-CA" altLang="en-US" dirty="0">
                    <a:sym typeface="Wingdings" panose="05000000000000000000" pitchFamily="2" charset="2"/>
                  </a:rPr>
                  <a:t>You get theoretical maximum velocity at any location on the track. </a:t>
                </a:r>
                <a:endParaRPr lang="en-CA" altLang="en-US" dirty="0"/>
              </a:p>
            </p:txBody>
          </p:sp>
        </mc:Choice>
        <mc:Fallback>
          <p:sp>
            <p:nvSpPr>
              <p:cNvPr id="10" name="Text Box 5">
                <a:extLst>
                  <a:ext uri="{FF2B5EF4-FFF2-40B4-BE49-F238E27FC236}">
                    <a16:creationId xmlns:a16="http://schemas.microsoft.com/office/drawing/2014/main" id="{A8AFE37C-FEE9-04FF-89B9-BAE6237AE791}"/>
                  </a:ext>
                </a:extLst>
              </p:cNvPr>
              <p:cNvSpPr txBox="1">
                <a:spLocks noRot="1" noChangeAspect="1" noMove="1" noResize="1" noEditPoints="1" noAdjustHandles="1" noChangeArrowheads="1" noChangeShapeType="1" noTextEdit="1"/>
              </p:cNvSpPr>
              <p:nvPr/>
            </p:nvSpPr>
            <p:spPr bwMode="auto">
              <a:xfrm>
                <a:off x="228600" y="1068659"/>
                <a:ext cx="8458200" cy="4611006"/>
              </a:xfrm>
              <a:prstGeom prst="rect">
                <a:avLst/>
              </a:prstGeom>
              <a:blipFill>
                <a:blip r:embed="rId2"/>
                <a:stretch>
                  <a:fillRect l="-649" t="-528" r="-1370" b="-1453"/>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333941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B6858C-B5A9-BF9C-F599-DB1D456B5275}"/>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128687AE-7585-83EF-B400-9535E348955A}"/>
              </a:ext>
            </a:extLst>
          </p:cNvPr>
          <p:cNvSpPr txBox="1">
            <a:spLocks noChangeArrowheads="1"/>
          </p:cNvSpPr>
          <p:nvPr/>
        </p:nvSpPr>
        <p:spPr bwMode="auto">
          <a:xfrm>
            <a:off x="695216" y="395943"/>
            <a:ext cx="79378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Discoveries from Vehicle Racetrack Modeling</a:t>
            </a:r>
            <a:endParaRPr lang="en-US" altLang="en-US" sz="2800" dirty="0"/>
          </a:p>
        </p:txBody>
      </p:sp>
      <p:sp>
        <p:nvSpPr>
          <p:cNvPr id="10249" name="Rectangle 11">
            <a:extLst>
              <a:ext uri="{FF2B5EF4-FFF2-40B4-BE49-F238E27FC236}">
                <a16:creationId xmlns:a16="http://schemas.microsoft.com/office/drawing/2014/main" id="{893A6A22-31EC-A27B-A148-5D578B5FA27F}"/>
              </a:ext>
            </a:extLst>
          </p:cNvPr>
          <p:cNvSpPr>
            <a:spLocks noChangeArrowheads="1"/>
          </p:cNvSpPr>
          <p:nvPr/>
        </p:nvSpPr>
        <p:spPr bwMode="auto">
          <a:xfrm>
            <a:off x="2133600" y="5511800"/>
            <a:ext cx="635000"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 name="Text Box 5">
            <a:extLst>
              <a:ext uri="{FF2B5EF4-FFF2-40B4-BE49-F238E27FC236}">
                <a16:creationId xmlns:a16="http://schemas.microsoft.com/office/drawing/2014/main" id="{E26E42C8-2BC0-C751-4F60-F30047C94564}"/>
              </a:ext>
            </a:extLst>
          </p:cNvPr>
          <p:cNvSpPr txBox="1">
            <a:spLocks noChangeArrowheads="1"/>
          </p:cNvSpPr>
          <p:nvPr/>
        </p:nvSpPr>
        <p:spPr bwMode="auto">
          <a:xfrm>
            <a:off x="228600" y="1068659"/>
            <a:ext cx="8458200" cy="4708981"/>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342900" indent="-342900" eaLnBrk="1" hangingPunct="1">
              <a:buFont typeface="Arial" panose="020B0604020202020204" pitchFamily="34" charset="0"/>
              <a:buChar char="•"/>
            </a:pPr>
            <a:r>
              <a:rPr lang="en-CA" altLang="en-US" dirty="0">
                <a:sym typeface="Wingdings" panose="05000000000000000000" pitchFamily="2" charset="2"/>
              </a:rPr>
              <a:t>Optimal cornering path was not always what math</a:t>
            </a:r>
            <a:br>
              <a:rPr lang="en-CA" altLang="en-US" dirty="0">
                <a:sym typeface="Wingdings" panose="05000000000000000000" pitchFamily="2" charset="2"/>
              </a:rPr>
            </a:br>
            <a:r>
              <a:rPr lang="en-CA" altLang="en-US" dirty="0">
                <a:sym typeface="Wingdings" panose="05000000000000000000" pitchFamily="2" charset="2"/>
              </a:rPr>
              <a:t>would predict. Largest constant radius is only true</a:t>
            </a:r>
            <a:br>
              <a:rPr lang="en-CA" altLang="en-US" dirty="0">
                <a:sym typeface="Wingdings" panose="05000000000000000000" pitchFamily="2" charset="2"/>
              </a:rPr>
            </a:br>
            <a:r>
              <a:rPr lang="en-CA" altLang="en-US" dirty="0">
                <a:sym typeface="Wingdings" panose="05000000000000000000" pitchFamily="2" charset="2"/>
              </a:rPr>
              <a:t>for steady-state cornering speed.</a:t>
            </a:r>
          </a:p>
          <a:p>
            <a:pPr marL="1085850" lvl="1" indent="-342900" eaLnBrk="1" hangingPunct="1">
              <a:buFont typeface="Arial" panose="020B0604020202020204" pitchFamily="34" charset="0"/>
              <a:buChar char="•"/>
            </a:pPr>
            <a:r>
              <a:rPr lang="en-CA" altLang="en-US" dirty="0">
                <a:sym typeface="Wingdings" panose="05000000000000000000" pitchFamily="2" charset="2"/>
              </a:rPr>
              <a:t>Red  Braking</a:t>
            </a:r>
          </a:p>
          <a:p>
            <a:pPr marL="1085850" lvl="1" indent="-342900" eaLnBrk="1" hangingPunct="1">
              <a:buFont typeface="Arial" panose="020B0604020202020204" pitchFamily="34" charset="0"/>
              <a:buChar char="•"/>
            </a:pPr>
            <a:r>
              <a:rPr lang="en-CA" altLang="en-US" dirty="0">
                <a:sym typeface="Wingdings" panose="05000000000000000000" pitchFamily="2" charset="2"/>
              </a:rPr>
              <a:t>Orange  Constant Speed</a:t>
            </a:r>
          </a:p>
          <a:p>
            <a:pPr marL="1085850" lvl="1" indent="-342900" eaLnBrk="1" hangingPunct="1">
              <a:buFont typeface="Arial" panose="020B0604020202020204" pitchFamily="34" charset="0"/>
              <a:buChar char="•"/>
            </a:pPr>
            <a:r>
              <a:rPr lang="en-CA" altLang="en-US" dirty="0">
                <a:sym typeface="Wingdings" panose="05000000000000000000" pitchFamily="2" charset="2"/>
              </a:rPr>
              <a:t>Green  Acceleration</a:t>
            </a:r>
          </a:p>
          <a:p>
            <a:pPr marL="342900" indent="-342900" eaLnBrk="1" hangingPunct="1">
              <a:buFont typeface="Arial" panose="020B0604020202020204" pitchFamily="34" charset="0"/>
              <a:buChar char="•"/>
            </a:pPr>
            <a:r>
              <a:rPr lang="en-CA" altLang="en-US" dirty="0">
                <a:sym typeface="Wingdings" panose="05000000000000000000" pitchFamily="2" charset="2"/>
              </a:rPr>
              <a:t>With lower power vehicles conserving momentum</a:t>
            </a:r>
            <a:br>
              <a:rPr lang="en-CA" altLang="en-US" dirty="0">
                <a:sym typeface="Wingdings" panose="05000000000000000000" pitchFamily="2" charset="2"/>
              </a:rPr>
            </a:br>
            <a:r>
              <a:rPr lang="en-CA" altLang="en-US" dirty="0">
                <a:sym typeface="Wingdings" panose="05000000000000000000" pitchFamily="2" charset="2"/>
              </a:rPr>
              <a:t>(constant radius) returned fastest lap times.   </a:t>
            </a:r>
          </a:p>
          <a:p>
            <a:pPr marL="342900" indent="-342900" eaLnBrk="1" hangingPunct="1">
              <a:buFont typeface="Arial" panose="020B0604020202020204" pitchFamily="34" charset="0"/>
              <a:buChar char="•"/>
            </a:pPr>
            <a:r>
              <a:rPr lang="en-CA" altLang="en-US" dirty="0">
                <a:sym typeface="Wingdings" panose="05000000000000000000" pitchFamily="2" charset="2"/>
              </a:rPr>
              <a:t>If your braking and acceleration forcers are high</a:t>
            </a:r>
            <a:br>
              <a:rPr lang="en-CA" altLang="en-US" dirty="0">
                <a:sym typeface="Wingdings" panose="05000000000000000000" pitchFamily="2" charset="2"/>
              </a:rPr>
            </a:br>
            <a:r>
              <a:rPr lang="en-CA" altLang="en-US" dirty="0">
                <a:sym typeface="Wingdings" panose="05000000000000000000" pitchFamily="2" charset="2"/>
              </a:rPr>
              <a:t>compared to cornering forces, sometimes a non-</a:t>
            </a:r>
            <a:br>
              <a:rPr lang="en-CA" altLang="en-US" dirty="0">
                <a:sym typeface="Wingdings" panose="05000000000000000000" pitchFamily="2" charset="2"/>
              </a:rPr>
            </a:br>
            <a:r>
              <a:rPr lang="en-CA" altLang="en-US" dirty="0">
                <a:sym typeface="Wingdings" panose="05000000000000000000" pitchFamily="2" charset="2"/>
              </a:rPr>
              <a:t>symmetric line was faster.</a:t>
            </a:r>
          </a:p>
          <a:p>
            <a:pPr marL="342900" indent="-342900" eaLnBrk="1" hangingPunct="1">
              <a:buFont typeface="Arial" panose="020B0604020202020204" pitchFamily="34" charset="0"/>
              <a:buChar char="•"/>
            </a:pPr>
            <a:r>
              <a:rPr lang="en-CA" altLang="en-US" dirty="0">
                <a:sym typeface="Wingdings" panose="05000000000000000000" pitchFamily="2" charset="2"/>
              </a:rPr>
              <a:t>If corner preceded a straightaway, corner exit</a:t>
            </a:r>
            <a:br>
              <a:rPr lang="en-CA" altLang="en-US" dirty="0">
                <a:sym typeface="Wingdings" panose="05000000000000000000" pitchFamily="2" charset="2"/>
              </a:rPr>
            </a:br>
            <a:r>
              <a:rPr lang="en-CA" altLang="en-US" dirty="0">
                <a:sym typeface="Wingdings" panose="05000000000000000000" pitchFamily="2" charset="2"/>
              </a:rPr>
              <a:t>speed was more important than mid-corner speed.</a:t>
            </a:r>
          </a:p>
          <a:p>
            <a:pPr marL="342900" indent="-342900" eaLnBrk="1" hangingPunct="1">
              <a:buFont typeface="Arial" panose="020B0604020202020204" pitchFamily="34" charset="0"/>
              <a:buChar char="•"/>
            </a:pPr>
            <a:r>
              <a:rPr lang="en-CA" altLang="en-US" dirty="0">
                <a:sym typeface="Wingdings" panose="05000000000000000000" pitchFamily="2" charset="2"/>
              </a:rPr>
              <a:t>If corner was at end of a straightaway, the opposite shaped path</a:t>
            </a:r>
            <a:br>
              <a:rPr lang="en-CA" altLang="en-US" dirty="0">
                <a:sym typeface="Wingdings" panose="05000000000000000000" pitchFamily="2" charset="2"/>
              </a:rPr>
            </a:br>
            <a:r>
              <a:rPr lang="en-CA" altLang="en-US" dirty="0">
                <a:sym typeface="Wingdings" panose="05000000000000000000" pitchFamily="2" charset="2"/>
              </a:rPr>
              <a:t>provided lower lap times. </a:t>
            </a:r>
            <a:endParaRPr lang="en-CA" altLang="en-US" dirty="0"/>
          </a:p>
        </p:txBody>
      </p:sp>
      <p:sp>
        <p:nvSpPr>
          <p:cNvPr id="2" name="Block Arc 1">
            <a:extLst>
              <a:ext uri="{FF2B5EF4-FFF2-40B4-BE49-F238E27FC236}">
                <a16:creationId xmlns:a16="http://schemas.microsoft.com/office/drawing/2014/main" id="{691EBB58-2767-1A9B-8BA2-9B861391F11E}"/>
              </a:ext>
            </a:extLst>
          </p:cNvPr>
          <p:cNvSpPr/>
          <p:nvPr/>
        </p:nvSpPr>
        <p:spPr>
          <a:xfrm>
            <a:off x="6248400" y="919163"/>
            <a:ext cx="2384631" cy="4186237"/>
          </a:xfrm>
          <a:prstGeom prst="blockArc">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 name="Arc 2">
            <a:extLst>
              <a:ext uri="{FF2B5EF4-FFF2-40B4-BE49-F238E27FC236}">
                <a16:creationId xmlns:a16="http://schemas.microsoft.com/office/drawing/2014/main" id="{584E27D8-B2ED-13C0-47EA-F873DE31BBE2}"/>
              </a:ext>
            </a:extLst>
          </p:cNvPr>
          <p:cNvSpPr/>
          <p:nvPr/>
        </p:nvSpPr>
        <p:spPr>
          <a:xfrm rot="16200000">
            <a:off x="6411269" y="1401757"/>
            <a:ext cx="2058892" cy="2188467"/>
          </a:xfrm>
          <a:prstGeom prst="arc">
            <a:avLst>
              <a:gd name="adj1" fmla="val 16200000"/>
              <a:gd name="adj2" fmla="val 5544163"/>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2E9B30AB-2CFD-7395-6D1E-CEDE2F2A701B}"/>
              </a:ext>
            </a:extLst>
          </p:cNvPr>
          <p:cNvCxnSpPr>
            <a:stCxn id="3" idx="0"/>
          </p:cNvCxnSpPr>
          <p:nvPr/>
        </p:nvCxnSpPr>
        <p:spPr>
          <a:xfrm flipH="1">
            <a:off x="6346481" y="2495991"/>
            <a:ext cx="1" cy="2304609"/>
          </a:xfrm>
          <a:prstGeom prst="line">
            <a:avLst/>
          </a:prstGeom>
        </p:spPr>
        <p:style>
          <a:lnRef idx="2">
            <a:schemeClr val="accent2"/>
          </a:lnRef>
          <a:fillRef idx="0">
            <a:schemeClr val="accent2"/>
          </a:fillRef>
          <a:effectRef idx="1">
            <a:schemeClr val="accent2"/>
          </a:effectRef>
          <a:fontRef idx="minor">
            <a:schemeClr val="tx1"/>
          </a:fontRef>
        </p:style>
      </p:cxnSp>
      <p:cxnSp>
        <p:nvCxnSpPr>
          <p:cNvPr id="6" name="Straight Connector 5">
            <a:extLst>
              <a:ext uri="{FF2B5EF4-FFF2-40B4-BE49-F238E27FC236}">
                <a16:creationId xmlns:a16="http://schemas.microsoft.com/office/drawing/2014/main" id="{A2C30CF4-1FE9-BF23-767E-BFF5EEA70DE0}"/>
              </a:ext>
            </a:extLst>
          </p:cNvPr>
          <p:cNvCxnSpPr/>
          <p:nvPr/>
        </p:nvCxnSpPr>
        <p:spPr>
          <a:xfrm flipH="1">
            <a:off x="8534948" y="2495991"/>
            <a:ext cx="1" cy="2304609"/>
          </a:xfrm>
          <a:prstGeom prst="line">
            <a:avLst/>
          </a:prstGeom>
        </p:spPr>
        <p:style>
          <a:lnRef idx="2">
            <a:schemeClr val="accent3"/>
          </a:lnRef>
          <a:fillRef idx="0">
            <a:schemeClr val="accent3"/>
          </a:fillRef>
          <a:effectRef idx="1">
            <a:schemeClr val="accent3"/>
          </a:effectRef>
          <a:fontRef idx="minor">
            <a:schemeClr val="tx1"/>
          </a:fontRef>
        </p:style>
      </p:cxnSp>
      <p:cxnSp>
        <p:nvCxnSpPr>
          <p:cNvPr id="7" name="Straight Connector 6">
            <a:extLst>
              <a:ext uri="{FF2B5EF4-FFF2-40B4-BE49-F238E27FC236}">
                <a16:creationId xmlns:a16="http://schemas.microsoft.com/office/drawing/2014/main" id="{EF070C10-A3C0-9FF7-2A6A-698CA258495C}"/>
              </a:ext>
            </a:extLst>
          </p:cNvPr>
          <p:cNvCxnSpPr>
            <a:cxnSpLocks/>
            <a:stCxn id="8" idx="0"/>
          </p:cNvCxnSpPr>
          <p:nvPr/>
        </p:nvCxnSpPr>
        <p:spPr>
          <a:xfrm flipH="1">
            <a:off x="6346479" y="2394245"/>
            <a:ext cx="4" cy="2352358"/>
          </a:xfrm>
          <a:prstGeom prst="line">
            <a:avLst/>
          </a:prstGeom>
        </p:spPr>
        <p:style>
          <a:lnRef idx="2">
            <a:schemeClr val="accent2"/>
          </a:lnRef>
          <a:fillRef idx="0">
            <a:schemeClr val="accent2"/>
          </a:fillRef>
          <a:effectRef idx="1">
            <a:schemeClr val="accent2"/>
          </a:effectRef>
          <a:fontRef idx="minor">
            <a:schemeClr val="tx1"/>
          </a:fontRef>
        </p:style>
      </p:cxnSp>
      <p:sp>
        <p:nvSpPr>
          <p:cNvPr id="8" name="Arc 7">
            <a:extLst>
              <a:ext uri="{FF2B5EF4-FFF2-40B4-BE49-F238E27FC236}">
                <a16:creationId xmlns:a16="http://schemas.microsoft.com/office/drawing/2014/main" id="{C57F5404-F23F-C8DC-29BD-10BD35E910CF}"/>
              </a:ext>
            </a:extLst>
          </p:cNvPr>
          <p:cNvSpPr/>
          <p:nvPr/>
        </p:nvSpPr>
        <p:spPr>
          <a:xfrm rot="16200000">
            <a:off x="6096547" y="1566983"/>
            <a:ext cx="2154393" cy="1654522"/>
          </a:xfrm>
          <a:prstGeom prst="arc">
            <a:avLst>
              <a:gd name="adj1" fmla="val 16200000"/>
              <a:gd name="adj2" fmla="val 80278"/>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9" name="Arc 8">
            <a:extLst>
              <a:ext uri="{FF2B5EF4-FFF2-40B4-BE49-F238E27FC236}">
                <a16:creationId xmlns:a16="http://schemas.microsoft.com/office/drawing/2014/main" id="{E10F6CA7-8086-34DA-651F-0148FB311686}"/>
              </a:ext>
            </a:extLst>
          </p:cNvPr>
          <p:cNvSpPr/>
          <p:nvPr/>
        </p:nvSpPr>
        <p:spPr>
          <a:xfrm rot="16200000">
            <a:off x="6134106" y="1104897"/>
            <a:ext cx="1676398" cy="2057406"/>
          </a:xfrm>
          <a:prstGeom prst="arc">
            <a:avLst>
              <a:gd name="adj1" fmla="val 506121"/>
              <a:gd name="adj2" fmla="val 4401948"/>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0AD849C3-2497-71A8-29C6-4F8C4B8590CC}"/>
              </a:ext>
            </a:extLst>
          </p:cNvPr>
          <p:cNvCxnSpPr>
            <a:cxnSpLocks/>
          </p:cNvCxnSpPr>
          <p:nvPr/>
        </p:nvCxnSpPr>
        <p:spPr>
          <a:xfrm>
            <a:off x="7924801" y="1797516"/>
            <a:ext cx="610143" cy="3003084"/>
          </a:xfrm>
          <a:prstGeom prst="line">
            <a:avLst/>
          </a:prstGeom>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43805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3"/>
                                        </p:tgtEl>
                                      </p:cBhvr>
                                    </p:animEffect>
                                    <p:set>
                                      <p:cBhvr>
                                        <p:cTn id="10" dur="1" fill="hold">
                                          <p:stCondLst>
                                            <p:cond delay="499"/>
                                          </p:stCondLst>
                                        </p:cTn>
                                        <p:tgtEl>
                                          <p:spTgt spid="3"/>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6"/>
                                        </p:tgtEl>
                                      </p:cBhvr>
                                    </p:animEffect>
                                    <p:set>
                                      <p:cBhvr>
                                        <p:cTn id="13" dur="1" fill="hold">
                                          <p:stCondLst>
                                            <p:cond delay="499"/>
                                          </p:stCondLst>
                                        </p:cTn>
                                        <p:tgtEl>
                                          <p:spTgt spid="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F0526E-D96A-4C51-02B5-4B5C7EA840A4}"/>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0D359B2C-58F5-C5F7-E1F9-F428667559A5}"/>
              </a:ext>
            </a:extLst>
          </p:cNvPr>
          <p:cNvSpPr txBox="1">
            <a:spLocks noChangeArrowheads="1"/>
          </p:cNvSpPr>
          <p:nvPr/>
        </p:nvSpPr>
        <p:spPr bwMode="auto">
          <a:xfrm>
            <a:off x="965038" y="395943"/>
            <a:ext cx="73981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Discoveries from Motorcycle Road Racing</a:t>
            </a:r>
            <a:endParaRPr lang="en-US" altLang="en-US" sz="2800" dirty="0"/>
          </a:p>
        </p:txBody>
      </p:sp>
      <p:sp>
        <p:nvSpPr>
          <p:cNvPr id="10249" name="Rectangle 11">
            <a:extLst>
              <a:ext uri="{FF2B5EF4-FFF2-40B4-BE49-F238E27FC236}">
                <a16:creationId xmlns:a16="http://schemas.microsoft.com/office/drawing/2014/main" id="{E6D45576-094E-BBF5-7A40-D62DC9131AE3}"/>
              </a:ext>
            </a:extLst>
          </p:cNvPr>
          <p:cNvSpPr>
            <a:spLocks noChangeArrowheads="1"/>
          </p:cNvSpPr>
          <p:nvPr/>
        </p:nvSpPr>
        <p:spPr bwMode="auto">
          <a:xfrm>
            <a:off x="2133600" y="5511800"/>
            <a:ext cx="635000"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 name="Text Box 5">
            <a:extLst>
              <a:ext uri="{FF2B5EF4-FFF2-40B4-BE49-F238E27FC236}">
                <a16:creationId xmlns:a16="http://schemas.microsoft.com/office/drawing/2014/main" id="{BDA4343F-553D-442D-48ED-68ECBDCE7332}"/>
              </a:ext>
            </a:extLst>
          </p:cNvPr>
          <p:cNvSpPr txBox="1">
            <a:spLocks noChangeArrowheads="1"/>
          </p:cNvSpPr>
          <p:nvPr/>
        </p:nvSpPr>
        <p:spPr bwMode="auto">
          <a:xfrm>
            <a:off x="228600" y="1068659"/>
            <a:ext cx="8458200" cy="5632311"/>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342900" indent="-342900" eaLnBrk="1" hangingPunct="1">
              <a:buFont typeface="Arial" panose="020B0604020202020204" pitchFamily="34" charset="0"/>
              <a:buChar char="•"/>
            </a:pPr>
            <a:r>
              <a:rPr lang="en-CA" altLang="en-US" dirty="0">
                <a:sym typeface="Wingdings" panose="05000000000000000000" pitchFamily="2" charset="2"/>
              </a:rPr>
              <a:t>Turns on motorcycles have added complexity because the arc of a leaning motorcycle depends on:</a:t>
            </a:r>
          </a:p>
          <a:p>
            <a:pPr marL="1085850" lvl="1" indent="-342900" eaLnBrk="1" hangingPunct="1">
              <a:buFont typeface="Arial" panose="020B0604020202020204" pitchFamily="34" charset="0"/>
              <a:buChar char="•"/>
            </a:pPr>
            <a:r>
              <a:rPr lang="en-CA" altLang="en-US" dirty="0">
                <a:sym typeface="Wingdings" panose="05000000000000000000" pitchFamily="2" charset="2"/>
              </a:rPr>
              <a:t>Location of center of mass</a:t>
            </a:r>
          </a:p>
          <a:p>
            <a:pPr marL="1085850" lvl="1" indent="-342900" eaLnBrk="1" hangingPunct="1">
              <a:buFont typeface="Arial" panose="020B0604020202020204" pitchFamily="34" charset="0"/>
              <a:buChar char="•"/>
            </a:pPr>
            <a:r>
              <a:rPr lang="en-CA" altLang="en-US" dirty="0">
                <a:sym typeface="Wingdings" panose="05000000000000000000" pitchFamily="2" charset="2"/>
              </a:rPr>
              <a:t>Velocity</a:t>
            </a:r>
          </a:p>
          <a:p>
            <a:pPr marL="1085850" lvl="1" indent="-342900" eaLnBrk="1" hangingPunct="1">
              <a:buFont typeface="Arial" panose="020B0604020202020204" pitchFamily="34" charset="0"/>
              <a:buChar char="•"/>
            </a:pPr>
            <a:r>
              <a:rPr lang="en-CA" altLang="en-US" dirty="0">
                <a:sym typeface="Wingdings" panose="05000000000000000000" pitchFamily="2" charset="2"/>
              </a:rPr>
              <a:t>Steering head angle (and wheelbase)</a:t>
            </a:r>
          </a:p>
          <a:p>
            <a:pPr marL="342900" indent="-342900" eaLnBrk="1" hangingPunct="1">
              <a:buFont typeface="Arial" panose="020B0604020202020204" pitchFamily="34" charset="0"/>
              <a:buChar char="•"/>
            </a:pPr>
            <a:r>
              <a:rPr lang="en-CA" altLang="en-US" dirty="0">
                <a:sym typeface="Wingdings" panose="05000000000000000000" pitchFamily="2" charset="2"/>
              </a:rPr>
              <a:t>Under braking the steering head angle gets steeper. Under braking the same lean angle will follow a tighter arc. </a:t>
            </a:r>
          </a:p>
          <a:p>
            <a:pPr marL="342900" indent="-342900" eaLnBrk="1" hangingPunct="1">
              <a:buFont typeface="Arial" panose="020B0604020202020204" pitchFamily="34" charset="0"/>
              <a:buChar char="•"/>
            </a:pPr>
            <a:r>
              <a:rPr lang="en-CA" altLang="en-US" dirty="0">
                <a:sym typeface="Wingdings" panose="05000000000000000000" pitchFamily="2" charset="2"/>
              </a:rPr>
              <a:t>Under acceleration the steering head angle gets less steep, so the same lean angle will follow a wider arc. </a:t>
            </a:r>
          </a:p>
          <a:p>
            <a:pPr marL="342900" indent="-342900" eaLnBrk="1" hangingPunct="1">
              <a:buFont typeface="Arial" panose="020B0604020202020204" pitchFamily="34" charset="0"/>
              <a:buChar char="•"/>
            </a:pPr>
            <a:r>
              <a:rPr lang="en-CA" altLang="en-US" dirty="0">
                <a:sym typeface="Wingdings" panose="05000000000000000000" pitchFamily="2" charset="2"/>
              </a:rPr>
              <a:t>Under steady-state velocity each tire has a contact patch about the size of a credit card – a little longer than it is wide.</a:t>
            </a:r>
          </a:p>
          <a:p>
            <a:pPr marL="342900" indent="-342900" eaLnBrk="1" hangingPunct="1">
              <a:buFont typeface="Arial" panose="020B0604020202020204" pitchFamily="34" charset="0"/>
              <a:buChar char="•"/>
            </a:pPr>
            <a:r>
              <a:rPr lang="en-CA" altLang="en-US" dirty="0">
                <a:sym typeface="Wingdings" panose="05000000000000000000" pitchFamily="2" charset="2"/>
              </a:rPr>
              <a:t>Under braking the front tire contact patch gets…..</a:t>
            </a:r>
            <a:br>
              <a:rPr lang="en-CA" altLang="en-US" dirty="0">
                <a:sym typeface="Wingdings" panose="05000000000000000000" pitchFamily="2" charset="2"/>
              </a:rPr>
            </a:br>
            <a:r>
              <a:rPr lang="en-CA" altLang="en-US" dirty="0">
                <a:sym typeface="Wingdings" panose="05000000000000000000" pitchFamily="2" charset="2"/>
              </a:rPr>
              <a:t>And the rear contact patch gets….</a:t>
            </a:r>
          </a:p>
          <a:p>
            <a:pPr marL="342900" indent="-342900" eaLnBrk="1" hangingPunct="1">
              <a:buFont typeface="Arial" panose="020B0604020202020204" pitchFamily="34" charset="0"/>
              <a:buChar char="•"/>
            </a:pPr>
            <a:r>
              <a:rPr lang="en-CA" altLang="en-US" dirty="0">
                <a:sym typeface="Wingdings" panose="05000000000000000000" pitchFamily="2" charset="2"/>
              </a:rPr>
              <a:t>Under acceleration the front tire contact patch gets…..</a:t>
            </a:r>
            <a:br>
              <a:rPr lang="en-CA" altLang="en-US" dirty="0">
                <a:sym typeface="Wingdings" panose="05000000000000000000" pitchFamily="2" charset="2"/>
              </a:rPr>
            </a:br>
            <a:r>
              <a:rPr lang="en-CA" altLang="en-US" dirty="0">
                <a:sym typeface="Wingdings" panose="05000000000000000000" pitchFamily="2" charset="2"/>
              </a:rPr>
              <a:t>And the rear contact patch gets….</a:t>
            </a:r>
          </a:p>
          <a:p>
            <a:pPr marL="342900" indent="-342900" eaLnBrk="1" hangingPunct="1">
              <a:buFont typeface="Arial" panose="020B0604020202020204" pitchFamily="34" charset="0"/>
              <a:buChar char="•"/>
            </a:pPr>
            <a:endParaRPr lang="en-CA" altLang="en-US" dirty="0">
              <a:sym typeface="Wingdings" panose="05000000000000000000" pitchFamily="2" charset="2"/>
            </a:endParaRPr>
          </a:p>
          <a:p>
            <a:pPr marL="342900" indent="-342900" eaLnBrk="1" hangingPunct="1">
              <a:buFont typeface="Arial" panose="020B0604020202020204" pitchFamily="34" charset="0"/>
              <a:buChar char="•"/>
            </a:pPr>
            <a:endParaRPr lang="en-CA" altLang="en-US" dirty="0">
              <a:sym typeface="Wingdings" panose="05000000000000000000" pitchFamily="2" charset="2"/>
            </a:endParaRPr>
          </a:p>
          <a:p>
            <a:pPr marL="342900" indent="-342900" eaLnBrk="1" hangingPunct="1">
              <a:buFont typeface="Arial" panose="020B0604020202020204" pitchFamily="34" charset="0"/>
              <a:buChar char="•"/>
            </a:pPr>
            <a:endParaRPr lang="en-CA" altLang="en-US" dirty="0"/>
          </a:p>
        </p:txBody>
      </p:sp>
    </p:spTree>
    <p:extLst>
      <p:ext uri="{BB962C8B-B14F-4D97-AF65-F5344CB8AC3E}">
        <p14:creationId xmlns:p14="http://schemas.microsoft.com/office/powerpoint/2010/main" val="3481369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4261</TotalTime>
  <Words>930</Words>
  <Application>Microsoft Office PowerPoint</Application>
  <PresentationFormat>On-screen Show (4:3)</PresentationFormat>
  <Paragraphs>69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Cambria Math</vt:lpstr>
      <vt:lpstr>Trebuchet MS</vt:lpstr>
      <vt:lpstr>Wingdings</vt:lpstr>
      <vt:lpstr>Office Theme</vt:lpstr>
      <vt:lpstr>ME 433 Internal Combustion Engines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Creative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Intro</dc:title>
  <dc:creator>Dan Cordon</dc:creator>
  <cp:lastModifiedBy>Cordon, Dan (dcordon@uidaho.edu)</cp:lastModifiedBy>
  <cp:revision>238</cp:revision>
  <dcterms:created xsi:type="dcterms:W3CDTF">2007-12-14T00:01:34Z</dcterms:created>
  <dcterms:modified xsi:type="dcterms:W3CDTF">2024-03-04T21:21:42Z</dcterms:modified>
</cp:coreProperties>
</file>