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8" r:id="rId3"/>
    <p:sldId id="259" r:id="rId4"/>
    <p:sldId id="271" r:id="rId5"/>
    <p:sldId id="272" r:id="rId6"/>
    <p:sldId id="270" r:id="rId7"/>
    <p:sldId id="260" r:id="rId8"/>
    <p:sldId id="261" r:id="rId9"/>
    <p:sldId id="268" r:id="rId10"/>
    <p:sldId id="269" r:id="rId11"/>
    <p:sldId id="264" r:id="rId12"/>
    <p:sldId id="265" r:id="rId1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6797"/>
    <a:srgbClr val="0A50C2"/>
    <a:srgbClr val="5A92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5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98DAE91A-F90A-43FB-A228-D421B11EE7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860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1AB10860-0700-4C13-9D34-728C005124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9643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7706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4773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2589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651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0571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9003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7170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8996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154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770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5396" y="2382510"/>
            <a:ext cx="7622804" cy="1470025"/>
          </a:xfrm>
        </p:spPr>
        <p:txBody>
          <a:bodyPr>
            <a:normAutofit/>
          </a:bodyPr>
          <a:lstStyle>
            <a:lvl1pPr algn="r">
              <a:defRPr sz="3600" b="1">
                <a:latin typeface="Arial" pitchFamily="34" charset="0"/>
                <a:ea typeface="Tahoma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947785"/>
            <a:ext cx="7620000" cy="2438400"/>
          </a:xfrm>
        </p:spPr>
        <p:txBody>
          <a:bodyPr/>
          <a:lstStyle>
            <a:lvl1pPr marL="0" indent="0" algn="l">
              <a:buNone/>
              <a:defRPr>
                <a:solidFill>
                  <a:schemeClr val="accent1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678246" y="2375316"/>
            <a:ext cx="157150" cy="157247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81050" y="2382510"/>
            <a:ext cx="777715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 userDrawn="1"/>
        </p:nvSpPr>
        <p:spPr>
          <a:xfrm>
            <a:off x="8305800" y="3947785"/>
            <a:ext cx="152400" cy="2421651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681050" y="6369436"/>
            <a:ext cx="7777150" cy="1657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 userDrawn="1"/>
        </p:nvSpPr>
        <p:spPr>
          <a:xfrm>
            <a:off x="681050" y="3871585"/>
            <a:ext cx="7777150" cy="7620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678246" y="1236542"/>
            <a:ext cx="6236459" cy="1138773"/>
          </a:xfrm>
          <a:prstGeom prst="rect">
            <a:avLst/>
          </a:prstGeom>
          <a:solidFill>
            <a:srgbClr val="076797"/>
          </a:solidFill>
          <a:ln>
            <a:solidFill>
              <a:srgbClr val="07679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Department </a:t>
            </a:r>
            <a:r>
              <a:rPr lang="en-US" sz="1400" b="0" i="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of</a:t>
            </a:r>
            <a:r>
              <a:rPr lang="en-US" sz="1800" b="0" i="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 Mechanical Engineering</a:t>
            </a:r>
          </a:p>
          <a:p>
            <a:pPr algn="ctr"/>
            <a:r>
              <a:rPr lang="en-US" sz="2400" b="1" i="0" dirty="0">
                <a:solidFill>
                  <a:schemeClr val="accent1"/>
                </a:solidFill>
                <a:effectLst>
                  <a:outerShdw blurRad="50800" dist="38100" dir="2700000" algn="tl" rotWithShape="0">
                    <a:schemeClr val="accent3">
                      <a:lumMod val="40000"/>
                      <a:lumOff val="60000"/>
                      <a:alpha val="40000"/>
                    </a:scheme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ME 322 – Mechanical Engineering Thermodynamics</a:t>
            </a:r>
            <a:endParaRPr lang="en-US" sz="2400" b="1" dirty="0">
              <a:solidFill>
                <a:schemeClr val="accent1"/>
              </a:solidFill>
              <a:effectLst>
                <a:outerShdw blurRad="50800" dist="38100" dir="2700000" algn="tl" rotWithShape="0">
                  <a:schemeClr val="accent3">
                    <a:lumMod val="40000"/>
                    <a:lumOff val="60000"/>
                    <a:alpha val="40000"/>
                  </a:schemeClr>
                </a:outerShdw>
              </a:effectLst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pic>
        <p:nvPicPr>
          <p:cNvPr id="9218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246" y="241385"/>
            <a:ext cx="4008735" cy="925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G:\STEVE_HP7E\My Documents\My Pictures\Official UI Art\04UI_Seal-Black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202980"/>
            <a:ext cx="1814397" cy="1814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7E150-72F3-44C5-96E5-C72CE1B25613}" type="datetime1">
              <a:rPr lang="en-US" smtClean="0"/>
              <a:pPr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11049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304800" y="190500"/>
            <a:ext cx="152400" cy="9144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975A4-B7E8-425F-BB24-BD800D4E6C4A}" type="datetime1">
              <a:rPr lang="en-US" smtClean="0"/>
              <a:pPr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86295"/>
            <a:ext cx="8382000" cy="516210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>
            <a:lvl1pPr algn="ctr">
              <a:defRPr i="0"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fld id="{16890861-4B16-40B9-9EE8-90F7D404DB3D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04800" y="1046303"/>
            <a:ext cx="83820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304800" y="6288088"/>
            <a:ext cx="838200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304800" y="190501"/>
            <a:ext cx="152400" cy="85739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868362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4800" y="1046303"/>
            <a:ext cx="83820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304800" y="190501"/>
            <a:ext cx="152400" cy="85739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>
            <a:lvl1pPr algn="ctr">
              <a:defRPr i="0"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fld id="{16890861-4B16-40B9-9EE8-90F7D404DB3D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304800" y="6288088"/>
            <a:ext cx="838200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Book Antiqua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Book Antiqua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C856D-A7D5-4A83-86A1-E405EB9F6480}" type="datetime1">
              <a:rPr lang="en-US" smtClean="0"/>
              <a:pPr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81100"/>
            <a:ext cx="4038600" cy="50673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81100"/>
            <a:ext cx="4038600" cy="50673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FFE05-D46B-4769-8980-F59A989191A1}" type="datetime1">
              <a:rPr lang="en-US" smtClean="0"/>
              <a:pPr/>
              <a:t>8/23/2023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1104900"/>
            <a:ext cx="8388685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304800" y="192088"/>
            <a:ext cx="152400" cy="914400"/>
          </a:xfrm>
          <a:prstGeom prst="rect">
            <a:avLst/>
          </a:prstGeom>
          <a:solidFill>
            <a:srgbClr val="0767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76797"/>
              </a:solidFill>
            </a:endParaRPr>
          </a:p>
        </p:txBody>
      </p:sp>
      <p:pic>
        <p:nvPicPr>
          <p:cNvPr id="12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81100"/>
            <a:ext cx="4040188" cy="9937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35425"/>
          </a:xfrm>
        </p:spPr>
        <p:txBody>
          <a:bodyPr/>
          <a:lstStyle>
            <a:lvl1pPr>
              <a:defRPr sz="2400"/>
            </a:lvl1pPr>
            <a:lvl2pPr>
              <a:defRPr sz="2000">
                <a:solidFill>
                  <a:schemeClr val="accent5"/>
                </a:solidFill>
              </a:defRPr>
            </a:lvl2pPr>
            <a:lvl3pPr>
              <a:defRPr sz="1800"/>
            </a:lvl3pPr>
            <a:lvl4pPr>
              <a:defRPr sz="1600">
                <a:solidFill>
                  <a:schemeClr val="accent5"/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9200"/>
            <a:ext cx="4041775" cy="9556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35425"/>
          </a:xfrm>
        </p:spPr>
        <p:txBody>
          <a:bodyPr/>
          <a:lstStyle>
            <a:lvl1pPr>
              <a:defRPr sz="2400"/>
            </a:lvl1pPr>
            <a:lvl2pPr>
              <a:defRPr sz="2000">
                <a:solidFill>
                  <a:schemeClr val="accent5"/>
                </a:solidFill>
              </a:defRPr>
            </a:lvl2pPr>
            <a:lvl3pPr>
              <a:defRPr sz="1800"/>
            </a:lvl3pPr>
            <a:lvl4pPr>
              <a:defRPr sz="1600">
                <a:solidFill>
                  <a:schemeClr val="accent5"/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C6B8-8C04-4296-89D4-905557259A71}" type="datetime1">
              <a:rPr lang="en-US" smtClean="0"/>
              <a:pPr/>
              <a:t>8/23/2023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" y="1104900"/>
            <a:ext cx="8229600" cy="158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 userDrawn="1"/>
        </p:nvSpPr>
        <p:spPr>
          <a:xfrm>
            <a:off x="304800" y="190500"/>
            <a:ext cx="152400" cy="9144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8394-1289-49A0-97B1-D7C884EA7072}" type="datetime1">
              <a:rPr lang="en-US" smtClean="0"/>
              <a:pPr/>
              <a:t>8/23/2023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7CC5D-15E3-4648-8232-2D20786571C0}" type="datetime1">
              <a:rPr lang="en-US" smtClean="0"/>
              <a:pPr/>
              <a:t>8/23/2023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D9EE-AF68-4C74-80AF-2224FB38186F}" type="datetime1">
              <a:rPr lang="en-US" smtClean="0"/>
              <a:pPr/>
              <a:t>8/23/2023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05200" y="63627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75477-58BD-4A28-9926-AB4BEBA63B4E}" type="datetime1">
              <a:rPr lang="en-US" smtClean="0"/>
              <a:pPr/>
              <a:t>8/23/2023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91200" y="63627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627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90861-4B16-40B9-9EE8-90F7D404DB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Tahoma" pitchFamily="34" charset="0"/>
          <a:ea typeface="+mj-ea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76797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76797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18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0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Lecture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Units and Unit Systems</a:t>
            </a:r>
          </a:p>
          <a:p>
            <a:r>
              <a:rPr lang="en-US" dirty="0"/>
              <a:t>Fundamental Concepts from Chemistry and Physics</a:t>
            </a:r>
          </a:p>
        </p:txBody>
      </p:sp>
    </p:spTree>
    <p:extLst>
      <p:ext uri="{BB962C8B-B14F-4D97-AF65-F5344CB8AC3E}">
        <p14:creationId xmlns:p14="http://schemas.microsoft.com/office/powerpoint/2010/main" val="12204929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Concepts from Physics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Kinetic energy of a mass</a:t>
            </a:r>
          </a:p>
          <a:p>
            <a:pPr lvl="1"/>
            <a:r>
              <a:rPr lang="en-US" dirty="0"/>
              <a:t>Rotational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Translational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Potential energy of a mass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5728706"/>
              </p:ext>
            </p:extLst>
          </p:nvPr>
        </p:nvGraphicFramePr>
        <p:xfrm>
          <a:off x="2039640" y="2206445"/>
          <a:ext cx="506709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895480" imgH="457200" progId="">
                  <p:embed/>
                </p:oleObj>
              </mc:Choice>
              <mc:Fallback>
                <p:oleObj name="Equation" r:id="rId3" imgW="2895480" imgH="457200" progId="">
                  <p:embed/>
                  <p:pic>
                    <p:nvPicPr>
                      <p:cNvPr id="0" name="Object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9640" y="2206445"/>
                        <a:ext cx="5067090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0152835"/>
              </p:ext>
            </p:extLst>
          </p:nvPr>
        </p:nvGraphicFramePr>
        <p:xfrm>
          <a:off x="2037270" y="3819455"/>
          <a:ext cx="162242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927000" imgH="457200" progId="">
                  <p:embed/>
                </p:oleObj>
              </mc:Choice>
              <mc:Fallback>
                <p:oleObj name="Equation" r:id="rId5" imgW="927000" imgH="457200" progId="">
                  <p:embed/>
                  <p:pic>
                    <p:nvPicPr>
                      <p:cNvPr id="0" name="Object 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7270" y="3819455"/>
                        <a:ext cx="1622425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1318607"/>
              </p:ext>
            </p:extLst>
          </p:nvPr>
        </p:nvGraphicFramePr>
        <p:xfrm>
          <a:off x="2037270" y="5400105"/>
          <a:ext cx="1155700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660240" imgH="431640" progId="">
                  <p:embed/>
                </p:oleObj>
              </mc:Choice>
              <mc:Fallback>
                <p:oleObj name="Equation" r:id="rId7" imgW="660240" imgH="431640" progId="">
                  <p:embed/>
                  <p:pic>
                    <p:nvPicPr>
                      <p:cNvPr id="0" name="Object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7270" y="5400105"/>
                        <a:ext cx="1155700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98938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Concepts from Chemistry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11</a:t>
            </a:fld>
            <a:endParaRPr lang="en-US" dirty="0"/>
          </a:p>
        </p:txBody>
      </p:sp>
      <p:pic>
        <p:nvPicPr>
          <p:cNvPr id="4" name="Picture 4" descr="f01-02-9780123749963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4630" y="1969610"/>
            <a:ext cx="4219645" cy="321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2382915" y="1854395"/>
            <a:ext cx="4378170" cy="3533260"/>
          </a:xfrm>
          <a:prstGeom prst="rect">
            <a:avLst/>
          </a:prstGeom>
          <a:noFill/>
          <a:ln w="9525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885120" y="2200040"/>
            <a:ext cx="1728225" cy="998530"/>
          </a:xfrm>
          <a:prstGeom prst="rightArrow">
            <a:avLst/>
          </a:prstGeom>
          <a:solidFill>
            <a:schemeClr val="accent2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115550" y="2437695"/>
            <a:ext cx="8851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Fuel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885119" y="4120290"/>
            <a:ext cx="1728225" cy="998530"/>
          </a:xfrm>
          <a:prstGeom prst="rightArrow">
            <a:avLst/>
          </a:prstGeom>
          <a:solidFill>
            <a:schemeClr val="accent2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246194" y="4372689"/>
            <a:ext cx="6238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Air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6684275" y="4120290"/>
            <a:ext cx="1958655" cy="998530"/>
          </a:xfrm>
          <a:prstGeom prst="rightArrow">
            <a:avLst/>
          </a:prstGeom>
          <a:solidFill>
            <a:schemeClr val="accent6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7045556" y="4365170"/>
            <a:ext cx="10165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Work</a:t>
            </a:r>
          </a:p>
        </p:txBody>
      </p:sp>
      <p:sp>
        <p:nvSpPr>
          <p:cNvPr id="15" name="Right Arrow 14"/>
          <p:cNvSpPr/>
          <p:nvPr/>
        </p:nvSpPr>
        <p:spPr>
          <a:xfrm>
            <a:off x="6684274" y="2200040"/>
            <a:ext cx="1958655" cy="998530"/>
          </a:xfrm>
          <a:prstGeom prst="rightArrow">
            <a:avLst/>
          </a:prstGeom>
          <a:solidFill>
            <a:schemeClr val="accent5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045556" y="2437695"/>
            <a:ext cx="9444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Heat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9402142"/>
              </p:ext>
            </p:extLst>
          </p:nvPr>
        </p:nvGraphicFramePr>
        <p:xfrm>
          <a:off x="7298755" y="4893620"/>
          <a:ext cx="532440" cy="532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77480" imgH="177480" progId="">
                  <p:embed/>
                </p:oleObj>
              </mc:Choice>
              <mc:Fallback>
                <p:oleObj name="Equation" r:id="rId4" imgW="177480" imgH="177480" progId="">
                  <p:embed/>
                  <p:pic>
                    <p:nvPicPr>
                      <p:cNvPr id="0" name="Picture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98755" y="4893620"/>
                        <a:ext cx="532440" cy="5324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6427557"/>
              </p:ext>
            </p:extLst>
          </p:nvPr>
        </p:nvGraphicFramePr>
        <p:xfrm>
          <a:off x="7289200" y="1831270"/>
          <a:ext cx="457200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52280" imgH="203040" progId="">
                  <p:embed/>
                </p:oleObj>
              </mc:Choice>
              <mc:Fallback>
                <p:oleObj name="Equation" r:id="rId6" imgW="152280" imgH="203040" progId="">
                  <p:embed/>
                  <p:pic>
                    <p:nvPicPr>
                      <p:cNvPr id="0" name="Picture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9200" y="1831270"/>
                        <a:ext cx="457200" cy="606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2267700" y="1561873"/>
            <a:ext cx="1762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Control Volume</a:t>
            </a:r>
          </a:p>
        </p:txBody>
      </p:sp>
      <p:sp>
        <p:nvSpPr>
          <p:cNvPr id="20" name="Right Arrow 19"/>
          <p:cNvSpPr/>
          <p:nvPr/>
        </p:nvSpPr>
        <p:spPr>
          <a:xfrm rot="5400000">
            <a:off x="4215464" y="5218632"/>
            <a:ext cx="1020312" cy="998530"/>
          </a:xfrm>
          <a:prstGeom prst="rightArrow">
            <a:avLst/>
          </a:prstGeom>
          <a:solidFill>
            <a:schemeClr val="accent1">
              <a:lumMod val="50000"/>
              <a:lumOff val="5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239582" y="5464465"/>
            <a:ext cx="14830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Exhaust</a:t>
            </a:r>
          </a:p>
        </p:txBody>
      </p:sp>
    </p:spTree>
    <p:extLst>
      <p:ext uri="{BB962C8B-B14F-4D97-AF65-F5344CB8AC3E}">
        <p14:creationId xmlns:p14="http://schemas.microsoft.com/office/powerpoint/2010/main" val="4239240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1" grpId="0" animBg="1"/>
      <p:bldP spid="13" grpId="0" animBg="1"/>
      <p:bldP spid="15" grpId="0" animBg="1"/>
      <p:bldP spid="19" grpId="0"/>
      <p:bldP spid="20" grpId="0" animBg="1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WHY</a:t>
            </a:r>
            <a:r>
              <a:rPr lang="en-US" dirty="0"/>
              <a:t> Chemistry???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Chemistry is required to determine the heat released during a combustion process</a:t>
            </a:r>
          </a:p>
          <a:p>
            <a:pPr lvl="1"/>
            <a:r>
              <a:rPr lang="en-US" dirty="0"/>
              <a:t>Chapter 15</a:t>
            </a:r>
          </a:p>
          <a:p>
            <a:r>
              <a:rPr lang="en-US" dirty="0"/>
              <a:t>Chemistry is required to help determine the properties of mixtures</a:t>
            </a:r>
          </a:p>
          <a:p>
            <a:pPr lvl="1"/>
            <a:r>
              <a:rPr lang="en-US" dirty="0"/>
              <a:t>Chapter 12</a:t>
            </a:r>
          </a:p>
          <a:p>
            <a:r>
              <a:rPr lang="en-US" dirty="0"/>
              <a:t>Important chemistry concepts</a:t>
            </a:r>
          </a:p>
          <a:p>
            <a:pPr lvl="1"/>
            <a:r>
              <a:rPr lang="en-US" dirty="0"/>
              <a:t>Working with moles instead of mass</a:t>
            </a:r>
          </a:p>
          <a:p>
            <a:pPr lvl="1"/>
            <a:r>
              <a:rPr lang="en-US" dirty="0"/>
              <a:t>How to balance chemical reaction equations</a:t>
            </a:r>
          </a:p>
          <a:p>
            <a:pPr lvl="1"/>
            <a:r>
              <a:rPr lang="en-US" dirty="0"/>
              <a:t>Working with mole fractions</a:t>
            </a:r>
          </a:p>
          <a:p>
            <a:pPr lvl="1"/>
            <a:r>
              <a:rPr lang="en-US" dirty="0"/>
              <a:t>The Ideal Gas Law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421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Conventional Unit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651414"/>
              </p:ext>
            </p:extLst>
          </p:nvPr>
        </p:nvGraphicFramePr>
        <p:xfrm>
          <a:off x="342900" y="1277126"/>
          <a:ext cx="8420100" cy="4674112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562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cs typeface="Arial" pitchFamily="34" charset="0"/>
                        </a:rPr>
                        <a:t>Dimension</a:t>
                      </a:r>
                      <a:endParaRPr lang="en-US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cs typeface="Arial" pitchFamily="34" charset="0"/>
                        </a:rPr>
                        <a:t>Technical English</a:t>
                      </a:r>
                      <a:endParaRPr lang="en-US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cs typeface="Arial" pitchFamily="34" charset="0"/>
                        </a:rPr>
                        <a:t>MKS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cs typeface="Arial" pitchFamily="34" charset="0"/>
                        </a:rPr>
                        <a:t>SI</a:t>
                      </a:r>
                      <a:endParaRPr lang="en-US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5"/>
                          </a:solidFill>
                          <a:highlight>
                            <a:srgbClr val="FFFF00"/>
                          </a:highlight>
                          <a:latin typeface="Arial" pitchFamily="34" charset="0"/>
                          <a:cs typeface="Arial" pitchFamily="34" charset="0"/>
                        </a:rPr>
                        <a:t>Engineering English</a:t>
                      </a:r>
                      <a:endParaRPr lang="en-US" sz="1800" b="1" dirty="0">
                        <a:solidFill>
                          <a:schemeClr val="accent5"/>
                        </a:solidFill>
                        <a:highlight>
                          <a:srgbClr val="FFFF00"/>
                        </a:highlight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cs typeface="Arial" pitchFamily="34" charset="0"/>
                        </a:rPr>
                        <a:t>Absolute English</a:t>
                      </a:r>
                      <a:endParaRPr lang="en-US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cs typeface="Arial" pitchFamily="34" charset="0"/>
                        </a:rPr>
                        <a:t>CGS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cs typeface="Arial" pitchFamily="34" charset="0"/>
                        </a:rPr>
                        <a:t>Absolute</a:t>
                      </a:r>
                      <a:endParaRPr lang="en-US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cs typeface="Arial" pitchFamily="34" charset="0"/>
                        </a:rPr>
                        <a:t>Mass, M </a:t>
                      </a:r>
                      <a:r>
                        <a:rPr lang="en-US" sz="1400" b="0" dirty="0">
                          <a:latin typeface="Arial" pitchFamily="34" charset="0"/>
                          <a:cs typeface="Arial" pitchFamily="34" charset="0"/>
                        </a:rPr>
                        <a:t>(derived)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slug</a:t>
                      </a:r>
                      <a:r>
                        <a:rPr lang="en-US" sz="1400" baseline="0" dirty="0"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en-US" sz="1400" baseline="0" dirty="0" err="1">
                          <a:latin typeface="Arial" pitchFamily="34" charset="0"/>
                          <a:cs typeface="Arial" pitchFamily="34" charset="0"/>
                        </a:rPr>
                        <a:t>sg</a:t>
                      </a:r>
                      <a:r>
                        <a:rPr lang="en-US" sz="1400" baseline="0" dirty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cs typeface="Arial" pitchFamily="34" charset="0"/>
                        </a:rPr>
                        <a:t>Mass, M </a:t>
                      </a:r>
                      <a:r>
                        <a:rPr lang="en-US" sz="1400" b="0" dirty="0">
                          <a:latin typeface="Arial" pitchFamily="34" charset="0"/>
                          <a:cs typeface="Arial" pitchFamily="34" charset="0"/>
                        </a:rPr>
                        <a:t>(fundamental)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kg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lbm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(lb)</a:t>
                      </a:r>
                      <a:endParaRPr lang="en-US" sz="18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cs typeface="Arial" pitchFamily="34" charset="0"/>
                        </a:rPr>
                        <a:t>lbm</a:t>
                      </a:r>
                      <a:endParaRPr lang="en-US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gram</a:t>
                      </a:r>
                      <a:r>
                        <a:rPr lang="en-US" sz="1400" baseline="0" dirty="0">
                          <a:latin typeface="Arial" pitchFamily="34" charset="0"/>
                          <a:cs typeface="Arial" pitchFamily="34" charset="0"/>
                        </a:rPr>
                        <a:t> (g)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cs typeface="Arial" pitchFamily="34" charset="0"/>
                        </a:rPr>
                        <a:t>Force, F </a:t>
                      </a:r>
                      <a:r>
                        <a:rPr lang="en-US" sz="1400" b="0" dirty="0">
                          <a:latin typeface="Arial" pitchFamily="34" charset="0"/>
                          <a:cs typeface="Arial" pitchFamily="34" charset="0"/>
                        </a:rPr>
                        <a:t>(derived)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Arial" pitchFamily="34" charset="0"/>
                          <a:cs typeface="Arial" pitchFamily="34" charset="0"/>
                        </a:rPr>
                        <a:t>poundal</a:t>
                      </a:r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en-US" sz="1400" dirty="0" err="1">
                          <a:latin typeface="Arial" pitchFamily="34" charset="0"/>
                          <a:cs typeface="Arial" pitchFamily="34" charset="0"/>
                        </a:rPr>
                        <a:t>pd</a:t>
                      </a:r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dyne (d)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cs typeface="Arial" pitchFamily="34" charset="0"/>
                        </a:rPr>
                        <a:t>Force, F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Arial" pitchFamily="34" charset="0"/>
                          <a:cs typeface="Arial" pitchFamily="34" charset="0"/>
                        </a:rPr>
                        <a:t>(fundamental)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Arial" pitchFamily="34" charset="0"/>
                          <a:cs typeface="Arial" pitchFamily="34" charset="0"/>
                        </a:rPr>
                        <a:t>lbf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lbf</a:t>
                      </a:r>
                      <a:endParaRPr lang="en-US" sz="18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cs typeface="Arial" pitchFamily="34" charset="0"/>
                        </a:rPr>
                        <a:t>Length, L</a:t>
                      </a:r>
                      <a:endParaRPr lang="en-US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cs typeface="Arial" pitchFamily="34" charset="0"/>
                        </a:rPr>
                        <a:t>ft</a:t>
                      </a:r>
                      <a:endParaRPr lang="en-US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en-US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ft</a:t>
                      </a:r>
                      <a:endParaRPr lang="en-US" sz="18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ft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cm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cs typeface="Arial" pitchFamily="34" charset="0"/>
                        </a:rPr>
                        <a:t>Time, t</a:t>
                      </a:r>
                      <a:endParaRPr lang="en-US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en-US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en-US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en-US" sz="18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cs typeface="Arial" pitchFamily="34" charset="0"/>
                        </a:rPr>
                        <a:t>Temperature, T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Arial" pitchFamily="34" charset="0"/>
                          <a:cs typeface="Arial" pitchFamily="34" charset="0"/>
                        </a:rPr>
                        <a:t>(absolute)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  <a:endParaRPr lang="en-US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endParaRPr lang="en-US" sz="18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°K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cs typeface="Arial" pitchFamily="34" charset="0"/>
                        </a:rPr>
                        <a:t>Temperature, T</a:t>
                      </a:r>
                      <a:endParaRPr lang="en-US" sz="1800" b="1" dirty="0">
                        <a:latin typeface="Symbol" pitchFamily="18" charset="2"/>
                        <a:cs typeface="Arial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Arial" pitchFamily="34" charset="0"/>
                          <a:cs typeface="Arial" pitchFamily="34" charset="0"/>
                        </a:rPr>
                        <a:t>(relative)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cs typeface="Arial" pitchFamily="34" charset="0"/>
                        </a:rPr>
                        <a:t>°F</a:t>
                      </a:r>
                      <a:endParaRPr lang="en-US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°C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°F</a:t>
                      </a:r>
                      <a:endParaRPr lang="en-US" sz="18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cs typeface="Arial" pitchFamily="34" charset="0"/>
                        </a:rPr>
                        <a:t>°F</a:t>
                      </a:r>
                      <a:endParaRPr lang="en-US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°C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cs typeface="Arial" pitchFamily="34" charset="0"/>
                        </a:rPr>
                        <a:t>Conversion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cs typeface="Arial" pitchFamily="34" charset="0"/>
                        </a:rPr>
                        <a:t>factor, </a:t>
                      </a:r>
                      <a:r>
                        <a:rPr lang="en-US" sz="1400" b="1" i="1" dirty="0" err="1"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  <a:r>
                        <a:rPr lang="en-US" sz="1400" b="1" i="1" baseline="-25000" dirty="0" err="1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en-US" sz="1800" b="1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1910607"/>
              </p:ext>
            </p:extLst>
          </p:nvPr>
        </p:nvGraphicFramePr>
        <p:xfrm>
          <a:off x="4791075" y="5541963"/>
          <a:ext cx="1000125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002865" imgH="393529" progId="">
                  <p:embed/>
                </p:oleObj>
              </mc:Choice>
              <mc:Fallback>
                <p:oleObj name="Equation" r:id="rId3" imgW="1002865" imgH="393529" progId="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1075" y="5541963"/>
                        <a:ext cx="1000125" cy="388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4041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Atomic Mass, Number, and Moles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42900" y="1219200"/>
            <a:ext cx="565008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Each element has an atomic mass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A mole is another way of saying that you have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Avagadro’s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Number of that substance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2900" y="3259144"/>
            <a:ext cx="84201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If you have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Avagadro’s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Number of a substance it turns out the mass of that substance is equal to its Atomic Mass 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Atomic mass has units of mass/mole. For example: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900" y="5149292"/>
            <a:ext cx="8420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M</a:t>
            </a:r>
            <a:r>
              <a:rPr lang="en-US" sz="2400" baseline="-25000" dirty="0">
                <a:latin typeface="Arial" pitchFamily="34" charset="0"/>
                <a:cs typeface="Arial" pitchFamily="34" charset="0"/>
              </a:rPr>
              <a:t>H2O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= 18.015 [g/mol], or 18.015 [kg/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kmol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]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If you have 1 mole of H</a:t>
            </a:r>
            <a:r>
              <a:rPr lang="en-US" sz="24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O, you would have 18.015 grams </a:t>
            </a:r>
          </a:p>
        </p:txBody>
      </p:sp>
      <p:pic>
        <p:nvPicPr>
          <p:cNvPr id="1026" name="Picture 2" descr="Periodic Table of Elements">
            <a:extLst>
              <a:ext uri="{FF2B5EF4-FFF2-40B4-BE49-F238E27FC236}">
                <a16:creationId xmlns:a16="http://schemas.microsoft.com/office/drawing/2014/main" id="{055914EA-4AF1-81BA-0CEC-D6D2CA92B9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8997" y="1057276"/>
            <a:ext cx="3007968" cy="1872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6150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Atomic Mass, Number, and Moles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42900" y="1219200"/>
            <a:ext cx="565008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You probably remember that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Avagadro’s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Number is 6.022 x 10</a:t>
            </a:r>
            <a:r>
              <a:rPr lang="en-US" sz="2400" baseline="30000" dirty="0">
                <a:latin typeface="Arial" pitchFamily="34" charset="0"/>
                <a:cs typeface="Arial" pitchFamily="34" charset="0"/>
              </a:rPr>
              <a:t>23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But did you remember that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Avagadro’s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Number has units?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2900" y="3259144"/>
            <a:ext cx="84201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Arial" pitchFamily="34" charset="0"/>
                <a:cs typeface="Arial" pitchFamily="34" charset="0"/>
              </a:rPr>
              <a:t>Avagadro’s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Number represents how many molecules of a substance you would need such that the mass would equal the atomic mass of the substance, so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Avagadro’s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Number is actually: 6.022 x 10</a:t>
            </a:r>
            <a:r>
              <a:rPr lang="en-US" sz="2400" baseline="30000" dirty="0">
                <a:latin typeface="Arial" pitchFamily="34" charset="0"/>
                <a:cs typeface="Arial" pitchFamily="34" charset="0"/>
              </a:rPr>
              <a:t>23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[1/mole]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2900" y="5149292"/>
            <a:ext cx="8420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So, what the heck is a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lbmol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? </a:t>
            </a:r>
          </a:p>
        </p:txBody>
      </p:sp>
      <p:pic>
        <p:nvPicPr>
          <p:cNvPr id="1030" name="Picture 6" descr="Avocado | Description, Types, History, Uses, &amp; Facts ...">
            <a:extLst>
              <a:ext uri="{FF2B5EF4-FFF2-40B4-BE49-F238E27FC236}">
                <a16:creationId xmlns:a16="http://schemas.microsoft.com/office/drawing/2014/main" id="{7B79D8E4-84D3-4956-B8FD-5281DC4031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3415" y="1058861"/>
            <a:ext cx="2920585" cy="2307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5587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Lbmole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42900" y="1219200"/>
            <a:ext cx="56500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It’s also possible to have a certain number of molecules of a substance such that you would have its atomic mass, but in units of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lbm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(pound mass).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2900" y="2988790"/>
            <a:ext cx="84201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M</a:t>
            </a:r>
            <a:r>
              <a:rPr lang="en-US" sz="2000" baseline="-25000" dirty="0">
                <a:latin typeface="Arial" pitchFamily="34" charset="0"/>
                <a:cs typeface="Arial" pitchFamily="34" charset="0"/>
              </a:rPr>
              <a:t>H2O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= 18.015 [g/mol], or 18.015 [kg/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kmol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], or 18.015 [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lbm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/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lbmol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]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If you have 1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lbmol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of H</a:t>
            </a:r>
            <a:r>
              <a:rPr lang="en-US" sz="20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O, you would have 18.015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lbm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If you had 18.015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lbm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of water you would have 1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lbmol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of water. That *wouldn’t* be  6.022 x 10</a:t>
            </a:r>
            <a:r>
              <a:rPr lang="en-US" sz="2000" baseline="30000" dirty="0">
                <a:latin typeface="Arial" pitchFamily="34" charset="0"/>
                <a:cs typeface="Arial" pitchFamily="34" charset="0"/>
              </a:rPr>
              <a:t>23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molecules of water. It would be a different number of molecules ~2.73 x 10</a:t>
            </a:r>
            <a:r>
              <a:rPr lang="en-US" sz="2000" baseline="30000" dirty="0">
                <a:latin typeface="Arial" pitchFamily="34" charset="0"/>
                <a:cs typeface="Arial" pitchFamily="34" charset="0"/>
              </a:rPr>
              <a:t>26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[1/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lbmol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]</a:t>
            </a: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How to remember? Use the units of atomic mass</a:t>
            </a:r>
          </a:p>
          <a:p>
            <a:r>
              <a:rPr lang="en-US" sz="2000" dirty="0" err="1">
                <a:latin typeface="Arial" pitchFamily="34" charset="0"/>
                <a:cs typeface="Arial" pitchFamily="34" charset="0"/>
              </a:rPr>
              <a:t>M</a:t>
            </a:r>
            <a:r>
              <a:rPr lang="en-US" sz="2000" baseline="-25000" dirty="0" err="1">
                <a:latin typeface="Arial" pitchFamily="34" charset="0"/>
                <a:cs typeface="Arial" pitchFamily="34" charset="0"/>
              </a:rPr>
              <a:t>substance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= mass/moles</a:t>
            </a:r>
          </a:p>
        </p:txBody>
      </p:sp>
      <p:pic>
        <p:nvPicPr>
          <p:cNvPr id="1030" name="Picture 6" descr="Avocado | Description, Types, History, Uses, &amp; Facts ...">
            <a:extLst>
              <a:ext uri="{FF2B5EF4-FFF2-40B4-BE49-F238E27FC236}">
                <a16:creationId xmlns:a16="http://schemas.microsoft.com/office/drawing/2014/main" id="{7B79D8E4-84D3-4956-B8FD-5281DC4031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0960" y="283763"/>
            <a:ext cx="3212952" cy="2538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3683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Newton’s Second Law of Motion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42900" y="1219200"/>
            <a:ext cx="8420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Fundamental and derived dimensions for force and mass result from Newton’s Second Law of Motion, 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064000" y="2247900"/>
          <a:ext cx="10414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20248" imgH="177646" progId="">
                  <p:embed/>
                </p:oleObj>
              </mc:Choice>
              <mc:Fallback>
                <p:oleObj name="Equation" r:id="rId3" imgW="520248" imgH="177646" progId="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0" y="2247900"/>
                        <a:ext cx="10414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42900" y="2826603"/>
            <a:ext cx="8420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This expression can be rewritten as an equality by introducing a proportionality constant,</a:t>
            </a:r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4025900" y="3860800"/>
          <a:ext cx="10668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33169" imgH="431613" progId="">
                  <p:embed/>
                </p:oleObj>
              </mc:Choice>
              <mc:Fallback>
                <p:oleObj name="Equation" r:id="rId5" imgW="533169" imgH="431613" progId="">
                  <p:embed/>
                  <p:pic>
                    <p:nvPicPr>
                      <p:cNvPr id="2150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5900" y="3860800"/>
                        <a:ext cx="106680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42900" y="4807803"/>
            <a:ext cx="8420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The proportionality constant is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/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400" i="1" baseline="-25000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  The value of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400" i="1" baseline="-25000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is given in the previous table for the various unit systems. </a:t>
            </a:r>
          </a:p>
        </p:txBody>
      </p:sp>
    </p:spTree>
    <p:extLst>
      <p:ext uri="{BB962C8B-B14F-4D97-AF65-F5344CB8AC3E}">
        <p14:creationId xmlns:p14="http://schemas.microsoft.com/office/powerpoint/2010/main" val="441873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Newton’s Second Law of Motion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42900" y="1181100"/>
            <a:ext cx="8420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In the SI system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u="sng" dirty="0">
                <a:latin typeface="Arial" pitchFamily="34" charset="0"/>
                <a:cs typeface="Arial" pitchFamily="34" charset="0"/>
              </a:rPr>
              <a:t>mass is fundamental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and </a:t>
            </a:r>
            <a:r>
              <a:rPr lang="en-US" sz="2400" u="sng" dirty="0">
                <a:latin typeface="Arial" pitchFamily="34" charset="0"/>
                <a:cs typeface="Arial" pitchFamily="34" charset="0"/>
              </a:rPr>
              <a:t>force is derived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  The derived dimension for force is,</a:t>
            </a:r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1765300" y="2247900"/>
          <a:ext cx="55880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794000" imgH="444500" progId="">
                  <p:embed/>
                </p:oleObj>
              </mc:Choice>
              <mc:Fallback>
                <p:oleObj name="Equation" r:id="rId3" imgW="2794000" imgH="444500" progId="">
                  <p:embed/>
                  <p:pic>
                    <p:nvPicPr>
                      <p:cNvPr id="0" name="Picture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5300" y="2247900"/>
                        <a:ext cx="5588000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0941296"/>
              </p:ext>
            </p:extLst>
          </p:nvPr>
        </p:nvGraphicFramePr>
        <p:xfrm>
          <a:off x="2590800" y="4818063"/>
          <a:ext cx="39116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955520" imgH="419040" progId="">
                  <p:embed/>
                </p:oleObj>
              </mc:Choice>
              <mc:Fallback>
                <p:oleObj name="Equation" r:id="rId5" imgW="1955520" imgH="419040" progId="">
                  <p:embed/>
                  <p:pic>
                    <p:nvPicPr>
                      <p:cNvPr id="0" name="Picture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818063"/>
                        <a:ext cx="39116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42900" y="3467100"/>
            <a:ext cx="8420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In the Technical English (British Gravitational) system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u="sng" dirty="0">
                <a:latin typeface="Arial" pitchFamily="34" charset="0"/>
                <a:cs typeface="Arial" pitchFamily="34" charset="0"/>
              </a:rPr>
              <a:t>force is fundamental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and </a:t>
            </a:r>
            <a:r>
              <a:rPr lang="en-US" sz="2400" u="sng" dirty="0">
                <a:latin typeface="Arial" pitchFamily="34" charset="0"/>
                <a:cs typeface="Arial" pitchFamily="34" charset="0"/>
              </a:rPr>
              <a:t>mass is derived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  The derived dimension for mass is,</a:t>
            </a:r>
          </a:p>
        </p:txBody>
      </p:sp>
    </p:spTree>
    <p:extLst>
      <p:ext uri="{BB962C8B-B14F-4D97-AF65-F5344CB8AC3E}">
        <p14:creationId xmlns:p14="http://schemas.microsoft.com/office/powerpoint/2010/main" val="2266569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Newton’s Second Law of Motion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42900" y="1181100"/>
            <a:ext cx="8458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In the Engineering English (IP) system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u="sng" dirty="0">
                <a:latin typeface="Arial" pitchFamily="34" charset="0"/>
                <a:cs typeface="Arial" pitchFamily="34" charset="0"/>
              </a:rPr>
              <a:t>mass </a:t>
            </a:r>
            <a:r>
              <a:rPr lang="en-US" sz="2400" b="1" u="sng" dirty="0">
                <a:latin typeface="Arial" pitchFamily="34" charset="0"/>
                <a:cs typeface="Arial" pitchFamily="34" charset="0"/>
              </a:rPr>
              <a:t>AND</a:t>
            </a:r>
            <a:r>
              <a:rPr lang="en-US" sz="2400" u="sng" dirty="0">
                <a:latin typeface="Arial" pitchFamily="34" charset="0"/>
                <a:cs typeface="Arial" pitchFamily="34" charset="0"/>
              </a:rPr>
              <a:t> force are fundamental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  What is the implication of this?  Using Newton’s Second Law, let’s determine the force equivalent to a mass of one pound at sea level,</a:t>
            </a:r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2521240" y="2836917"/>
          <a:ext cx="4086225" cy="1398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336800" imgH="800100" progId="">
                  <p:embed/>
                </p:oleObj>
              </mc:Choice>
              <mc:Fallback>
                <p:oleObj name="Equation" r:id="rId3" imgW="2336800" imgH="800100" progId="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1240" y="2836917"/>
                        <a:ext cx="4086225" cy="1398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81000" y="4350720"/>
            <a:ext cx="84201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The mystery of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400" i="1" baseline="-25000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>
                <a:cs typeface="Tahoma" pitchFamily="34" charset="0"/>
              </a:rPr>
              <a:t>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is finally revealed!  The magnitude of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400" i="1" baseline="-25000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>
                <a:cs typeface="Tahoma" pitchFamily="34" charset="0"/>
              </a:rPr>
              <a:t>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was selected so that 1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lbm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= 1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lbf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at sea level where the acceleration due to gravity is 32.174 ft/s</a:t>
            </a:r>
            <a:r>
              <a:rPr lang="en-US" sz="2400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  The ‘crazy’ units of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400" i="1" baseline="-25000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>
                <a:cs typeface="Tahoma" pitchFamily="34" charset="0"/>
              </a:rPr>
              <a:t>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result from a unit system were both mass and force are fundamental units.</a:t>
            </a:r>
          </a:p>
        </p:txBody>
      </p:sp>
    </p:spTree>
    <p:extLst>
      <p:ext uri="{BB962C8B-B14F-4D97-AF65-F5344CB8AC3E}">
        <p14:creationId xmlns:p14="http://schemas.microsoft.com/office/powerpoint/2010/main" val="559978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Concepts from Physics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Velocity (with constant acceleration)</a:t>
            </a:r>
          </a:p>
          <a:p>
            <a:pPr>
              <a:buNone/>
            </a:pPr>
            <a:br>
              <a:rPr lang="en-US" dirty="0"/>
            </a:br>
            <a:r>
              <a:rPr lang="en-US" dirty="0"/>
              <a:t>		</a:t>
            </a:r>
            <a:r>
              <a:rPr lang="en-US" i="1" dirty="0"/>
              <a:t>V(t) = Vo + a*t </a:t>
            </a:r>
          </a:p>
          <a:p>
            <a:pPr lvl="1">
              <a:buNone/>
            </a:pPr>
            <a:endParaRPr lang="en-US" dirty="0"/>
          </a:p>
          <a:p>
            <a:r>
              <a:rPr lang="en-US" dirty="0"/>
              <a:t>Displacement (with constant acceleration)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   		</a:t>
            </a:r>
            <a:r>
              <a:rPr lang="en-US" i="1" dirty="0"/>
              <a:t>S(t) = So + Vo*t + ½*a*t</a:t>
            </a:r>
            <a:r>
              <a:rPr lang="en-US" i="1" baseline="30000" dirty="0"/>
              <a:t>2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938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Balmer Thermodynamics">
      <a:dk1>
        <a:srgbClr val="000000"/>
      </a:dk1>
      <a:lt1>
        <a:srgbClr val="FFFFFF"/>
      </a:lt1>
      <a:dk2>
        <a:srgbClr val="BFBFBF"/>
      </a:dk2>
      <a:lt2>
        <a:srgbClr val="FFFFFF"/>
      </a:lt2>
      <a:accent1>
        <a:srgbClr val="000000"/>
      </a:accent1>
      <a:accent2>
        <a:srgbClr val="B18E5F"/>
      </a:accent2>
      <a:accent3>
        <a:srgbClr val="CDC9C8"/>
      </a:accent3>
      <a:accent4>
        <a:srgbClr val="076797"/>
      </a:accent4>
      <a:accent5>
        <a:srgbClr val="D20000"/>
      </a:accent5>
      <a:accent6>
        <a:srgbClr val="57797B"/>
      </a:accent6>
      <a:hlink>
        <a:srgbClr val="635476"/>
      </a:hlink>
      <a:folHlink>
        <a:srgbClr val="8F49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sz="28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1116</TotalTime>
  <Words>779</Words>
  <Application>Microsoft Office PowerPoint</Application>
  <PresentationFormat>On-screen Show (4:3)</PresentationFormat>
  <Paragraphs>149</Paragraphs>
  <Slides>12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Book Antiqua</vt:lpstr>
      <vt:lpstr>Calibri</vt:lpstr>
      <vt:lpstr>Symbol</vt:lpstr>
      <vt:lpstr>Tahoma</vt:lpstr>
      <vt:lpstr>Times New Roman</vt:lpstr>
      <vt:lpstr>Office Theme</vt:lpstr>
      <vt:lpstr>Equation</vt:lpstr>
      <vt:lpstr>Lecture 2</vt:lpstr>
      <vt:lpstr>Conventional Unit Systems</vt:lpstr>
      <vt:lpstr>Atomic Mass, Number, and Moles</vt:lpstr>
      <vt:lpstr>Atomic Mass, Number, and Moles</vt:lpstr>
      <vt:lpstr>Lbmole</vt:lpstr>
      <vt:lpstr>Newton’s Second Law of Motion</vt:lpstr>
      <vt:lpstr>Newton’s Second Law of Motion</vt:lpstr>
      <vt:lpstr>Newton’s Second Law of Motion</vt:lpstr>
      <vt:lpstr>Concepts from Physics</vt:lpstr>
      <vt:lpstr>Other Concepts from Physics</vt:lpstr>
      <vt:lpstr>Concepts from Chemistry</vt:lpstr>
      <vt:lpstr>WHY Chemistry???</vt:lpstr>
    </vt:vector>
  </TitlesOfParts>
  <Company>University of Idaho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SteveP</dc:creator>
  <cp:lastModifiedBy>Cordon, Dan (dcordon@uidaho.edu)</cp:lastModifiedBy>
  <cp:revision>226</cp:revision>
  <cp:lastPrinted>2012-08-22T14:23:32Z</cp:lastPrinted>
  <dcterms:created xsi:type="dcterms:W3CDTF">2008-11-21T16:06:48Z</dcterms:created>
  <dcterms:modified xsi:type="dcterms:W3CDTF">2023-08-23T19:22:29Z</dcterms:modified>
</cp:coreProperties>
</file>