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97" r:id="rId3"/>
    <p:sldId id="298" r:id="rId4"/>
    <p:sldId id="299" r:id="rId5"/>
    <p:sldId id="300" r:id="rId6"/>
    <p:sldId id="301" r:id="rId7"/>
    <p:sldId id="302" r:id="rId8"/>
    <p:sldId id="30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209" tIns="48105" rIns="96209" bIns="481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209" tIns="48105" rIns="96209" bIns="4810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65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50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96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96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96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96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96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7.bin"/><Relationship Id="rId26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29" Type="http://schemas.openxmlformats.org/officeDocument/2006/relationships/image" Target="../media/image17.wmf"/><Relationship Id="rId1" Type="http://schemas.openxmlformats.org/officeDocument/2006/relationships/tags" Target="../tags/tag1.x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10.bin"/><Relationship Id="rId5" Type="http://schemas.openxmlformats.org/officeDocument/2006/relationships/image" Target="../media/image5.emf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28" Type="http://schemas.openxmlformats.org/officeDocument/2006/relationships/oleObject" Target="../embeddings/oleObject12.bin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12.wmf"/><Relationship Id="rId4" Type="http://schemas.openxmlformats.org/officeDocument/2006/relationships/image" Target="../media/image4.jpeg"/><Relationship Id="rId9" Type="http://schemas.openxmlformats.org/officeDocument/2006/relationships/image" Target="../media/image7.wmf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Relationship Id="rId27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8.png"/><Relationship Id="rId18" Type="http://schemas.openxmlformats.org/officeDocument/2006/relationships/image" Target="../media/image7.wmf"/><Relationship Id="rId26" Type="http://schemas.openxmlformats.org/officeDocument/2006/relationships/image" Target="../media/image11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29" Type="http://schemas.openxmlformats.org/officeDocument/2006/relationships/oleObject" Target="../embeddings/oleObject24.bin"/><Relationship Id="rId1" Type="http://schemas.openxmlformats.org/officeDocument/2006/relationships/tags" Target="../tags/tag2.x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10.w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28" Type="http://schemas.openxmlformats.org/officeDocument/2006/relationships/image" Target="../media/image13.wmf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4.jpeg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5.emf"/><Relationship Id="rId22" Type="http://schemas.openxmlformats.org/officeDocument/2006/relationships/image" Target="../media/image9.wmf"/><Relationship Id="rId27" Type="http://schemas.openxmlformats.org/officeDocument/2006/relationships/oleObject" Target="../embeddings/oleObject23.bin"/><Relationship Id="rId30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20.png"/><Relationship Id="rId18" Type="http://schemas.openxmlformats.org/officeDocument/2006/relationships/image" Target="../media/image7.wmf"/><Relationship Id="rId26" Type="http://schemas.openxmlformats.org/officeDocument/2006/relationships/image" Target="../media/image11.wmf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30.bin"/><Relationship Id="rId25" Type="http://schemas.openxmlformats.org/officeDocument/2006/relationships/oleObject" Target="../embeddings/oleObject34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29" Type="http://schemas.openxmlformats.org/officeDocument/2006/relationships/oleObject" Target="../embeddings/oleObject36.bin"/><Relationship Id="rId1" Type="http://schemas.openxmlformats.org/officeDocument/2006/relationships/tags" Target="../tags/tag3.x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10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28" Type="http://schemas.openxmlformats.org/officeDocument/2006/relationships/image" Target="../media/image13.wmf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4.jpeg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5.emf"/><Relationship Id="rId22" Type="http://schemas.openxmlformats.org/officeDocument/2006/relationships/image" Target="../media/image9.wmf"/><Relationship Id="rId27" Type="http://schemas.openxmlformats.org/officeDocument/2006/relationships/oleObject" Target="../embeddings/oleObject35.bin"/><Relationship Id="rId30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21.png"/><Relationship Id="rId18" Type="http://schemas.openxmlformats.org/officeDocument/2006/relationships/image" Target="../media/image7.wmf"/><Relationship Id="rId26" Type="http://schemas.openxmlformats.org/officeDocument/2006/relationships/image" Target="../media/image11.wmf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6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29" Type="http://schemas.openxmlformats.org/officeDocument/2006/relationships/oleObject" Target="../embeddings/oleObject48.bin"/><Relationship Id="rId1" Type="http://schemas.openxmlformats.org/officeDocument/2006/relationships/tags" Target="../tags/tag4.x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40.bin"/><Relationship Id="rId24" Type="http://schemas.openxmlformats.org/officeDocument/2006/relationships/image" Target="../media/image10.wmf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5.bin"/><Relationship Id="rId28" Type="http://schemas.openxmlformats.org/officeDocument/2006/relationships/image" Target="../media/image13.wmf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4.jpeg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5.emf"/><Relationship Id="rId22" Type="http://schemas.openxmlformats.org/officeDocument/2006/relationships/image" Target="../media/image9.wmf"/><Relationship Id="rId27" Type="http://schemas.openxmlformats.org/officeDocument/2006/relationships/oleObject" Target="../embeddings/oleObject47.bin"/><Relationship Id="rId30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55.bin"/><Relationship Id="rId26" Type="http://schemas.openxmlformats.org/officeDocument/2006/relationships/oleObject" Target="../embeddings/oleObject59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9.wmf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16.wmf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29" Type="http://schemas.openxmlformats.org/officeDocument/2006/relationships/image" Target="../media/image19.wmf"/><Relationship Id="rId1" Type="http://schemas.openxmlformats.org/officeDocument/2006/relationships/tags" Target="../tags/tag5.x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52.bin"/><Relationship Id="rId24" Type="http://schemas.openxmlformats.org/officeDocument/2006/relationships/oleObject" Target="../embeddings/oleObject58.bin"/><Relationship Id="rId5" Type="http://schemas.openxmlformats.org/officeDocument/2006/relationships/oleObject" Target="../embeddings/oleObject49.bin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60.bin"/><Relationship Id="rId10" Type="http://schemas.openxmlformats.org/officeDocument/2006/relationships/image" Target="../media/image15.wmf"/><Relationship Id="rId19" Type="http://schemas.openxmlformats.org/officeDocument/2006/relationships/image" Target="../media/image8.wmf"/><Relationship Id="rId31" Type="http://schemas.openxmlformats.org/officeDocument/2006/relationships/image" Target="../media/image23.png"/><Relationship Id="rId4" Type="http://schemas.openxmlformats.org/officeDocument/2006/relationships/image" Target="../media/image4.jpeg"/><Relationship Id="rId9" Type="http://schemas.openxmlformats.org/officeDocument/2006/relationships/oleObject" Target="../embeddings/oleObject51.bin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Relationship Id="rId27" Type="http://schemas.openxmlformats.org/officeDocument/2006/relationships/image" Target="../media/image13.wmf"/><Relationship Id="rId30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emf"/><Relationship Id="rId18" Type="http://schemas.openxmlformats.org/officeDocument/2006/relationships/oleObject" Target="../embeddings/oleObject67.bin"/><Relationship Id="rId26" Type="http://schemas.openxmlformats.org/officeDocument/2006/relationships/oleObject" Target="../embeddings/oleObject71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9.wmf"/><Relationship Id="rId34" Type="http://schemas.openxmlformats.org/officeDocument/2006/relationships/image" Target="../media/image26.wmf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16.wmf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33" Type="http://schemas.openxmlformats.org/officeDocument/2006/relationships/oleObject" Target="../embeddings/oleObject74.bin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66.bin"/><Relationship Id="rId20" Type="http://schemas.openxmlformats.org/officeDocument/2006/relationships/oleObject" Target="../embeddings/oleObject68.bin"/><Relationship Id="rId29" Type="http://schemas.openxmlformats.org/officeDocument/2006/relationships/image" Target="../media/image19.wmf"/><Relationship Id="rId1" Type="http://schemas.openxmlformats.org/officeDocument/2006/relationships/tags" Target="../tags/tag6.x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64.bin"/><Relationship Id="rId24" Type="http://schemas.openxmlformats.org/officeDocument/2006/relationships/oleObject" Target="../embeddings/oleObject70.bin"/><Relationship Id="rId32" Type="http://schemas.openxmlformats.org/officeDocument/2006/relationships/image" Target="../media/image25.wmf"/><Relationship Id="rId5" Type="http://schemas.openxmlformats.org/officeDocument/2006/relationships/oleObject" Target="../embeddings/oleObject61.bin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72.bin"/><Relationship Id="rId10" Type="http://schemas.openxmlformats.org/officeDocument/2006/relationships/image" Target="../media/image15.wmf"/><Relationship Id="rId19" Type="http://schemas.openxmlformats.org/officeDocument/2006/relationships/image" Target="../media/image8.wmf"/><Relationship Id="rId31" Type="http://schemas.openxmlformats.org/officeDocument/2006/relationships/oleObject" Target="../embeddings/oleObject73.bin"/><Relationship Id="rId4" Type="http://schemas.openxmlformats.org/officeDocument/2006/relationships/image" Target="../media/image4.jpeg"/><Relationship Id="rId9" Type="http://schemas.openxmlformats.org/officeDocument/2006/relationships/oleObject" Target="../embeddings/oleObject63.bin"/><Relationship Id="rId14" Type="http://schemas.openxmlformats.org/officeDocument/2006/relationships/oleObject" Target="../embeddings/oleObject65.bin"/><Relationship Id="rId22" Type="http://schemas.openxmlformats.org/officeDocument/2006/relationships/oleObject" Target="../embeddings/oleObject69.bin"/><Relationship Id="rId27" Type="http://schemas.openxmlformats.org/officeDocument/2006/relationships/image" Target="../media/image13.wmf"/><Relationship Id="rId30" Type="http://schemas.openxmlformats.org/officeDocument/2006/relationships/image" Target="../media/image24.png"/><Relationship Id="rId8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29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Problem - (VCR) Cycle</a:t>
            </a:r>
          </a:p>
        </p:txBody>
      </p:sp>
    </p:spTree>
    <p:extLst>
      <p:ext uri="{BB962C8B-B14F-4D97-AF65-F5344CB8AC3E}">
        <p14:creationId xmlns:p14="http://schemas.microsoft.com/office/powerpoint/2010/main" val="420556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7449" y="1163105"/>
            <a:ext cx="83393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Given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A vapor compression refrigeration cycle is operating with a saturated evaporating temperature of -20°F and a saturated condensing temperature of 80°F.  The refrigerant, R22, leaves the condenser as a saturated liquid and enters the compressor with 5 degrees of superheat.  The pressure drops through the evaporator and condenser can be considered negligible.  The compressor has an isentropic efficiency of 85%.  The cycle has a capacity of 15 tons.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(~Cooling for 15,000-20,000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sqft</a:t>
            </a:r>
            <a:r>
              <a:rPr lang="en-US" dirty="0">
                <a:latin typeface="Arial" pitchFamily="34" charset="0"/>
                <a:cs typeface="Arial" pitchFamily="34" charset="0"/>
              </a:rPr>
              <a:t> space)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450" y="4456161"/>
            <a:ext cx="8339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Find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	(a) the mass flow rate of the R22 (lbm/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(b) the power requirement of the compressor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(c) the coefficient of performance of the cycle  </a:t>
            </a:r>
          </a:p>
        </p:txBody>
      </p:sp>
    </p:spTree>
    <p:extLst>
      <p:ext uri="{BB962C8B-B14F-4D97-AF65-F5344CB8AC3E}">
        <p14:creationId xmlns:p14="http://schemas.microsoft.com/office/powerpoint/2010/main" val="282071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41"/>
          <p:cNvSpPr/>
          <p:nvPr/>
        </p:nvSpPr>
        <p:spPr>
          <a:xfrm>
            <a:off x="6737985" y="4097237"/>
            <a:ext cx="353439" cy="1018240"/>
          </a:xfrm>
          <a:custGeom>
            <a:avLst/>
            <a:gdLst>
              <a:gd name="connsiteX0" fmla="*/ 0 w 488272"/>
              <a:gd name="connsiteY0" fmla="*/ 0 h 1571348"/>
              <a:gd name="connsiteX1" fmla="*/ 213064 w 488272"/>
              <a:gd name="connsiteY1" fmla="*/ 372863 h 1571348"/>
              <a:gd name="connsiteX2" fmla="*/ 488272 w 488272"/>
              <a:gd name="connsiteY2" fmla="*/ 1571348 h 157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272" h="1571348">
                <a:moveTo>
                  <a:pt x="0" y="0"/>
                </a:moveTo>
                <a:cubicBezTo>
                  <a:pt x="65842" y="55486"/>
                  <a:pt x="131685" y="110972"/>
                  <a:pt x="213064" y="372863"/>
                </a:cubicBezTo>
                <a:cubicBezTo>
                  <a:pt x="294443" y="634754"/>
                  <a:pt x="391357" y="1103051"/>
                  <a:pt x="488272" y="1571348"/>
                </a:cubicBezTo>
              </a:path>
            </a:pathLst>
          </a:cu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10" idx="4"/>
          </p:cNvCxnSpPr>
          <p:nvPr/>
        </p:nvCxnSpPr>
        <p:spPr>
          <a:xfrm flipH="1" flipV="1">
            <a:off x="5661571" y="2008015"/>
            <a:ext cx="76810" cy="1220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pic>
        <p:nvPicPr>
          <p:cNvPr id="4" name="Picture 2" descr="Fig10_03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855" y="1384626"/>
            <a:ext cx="3822722" cy="411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85320" y="1307817"/>
            <a:ext cx="4402271" cy="4570195"/>
          </a:xfrm>
          <a:prstGeom prst="rect">
            <a:avLst/>
          </a:prstGeom>
          <a:noFill/>
          <a:ln w="9525">
            <a:noFill/>
            <a:prstDash val="lgDash"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5738381" y="3189662"/>
            <a:ext cx="18434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181509" y="3746534"/>
            <a:ext cx="111374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38381" y="4303407"/>
            <a:ext cx="109951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6876301" y="3186296"/>
            <a:ext cx="705524" cy="1117111"/>
          </a:xfrm>
          <a:custGeom>
            <a:avLst/>
            <a:gdLst>
              <a:gd name="connsiteX0" fmla="*/ 0 w 1095768"/>
              <a:gd name="connsiteY0" fmla="*/ 1110883 h 1110883"/>
              <a:gd name="connsiteX1" fmla="*/ 453421 w 1095768"/>
              <a:gd name="connsiteY1" fmla="*/ 589448 h 1110883"/>
              <a:gd name="connsiteX2" fmla="*/ 1095768 w 1095768"/>
              <a:gd name="connsiteY2" fmla="*/ 0 h 111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768" h="1110883">
                <a:moveTo>
                  <a:pt x="0" y="1110883"/>
                </a:moveTo>
                <a:cubicBezTo>
                  <a:pt x="135396" y="942739"/>
                  <a:pt x="270793" y="774595"/>
                  <a:pt x="453421" y="589448"/>
                </a:cubicBezTo>
                <a:cubicBezTo>
                  <a:pt x="636049" y="404301"/>
                  <a:pt x="865908" y="202150"/>
                  <a:pt x="1095768" y="0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99976" y="3151257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99976" y="4265002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43416" y="3151257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889741"/>
              </p:ext>
            </p:extLst>
          </p:nvPr>
        </p:nvGraphicFramePr>
        <p:xfrm>
          <a:off x="6790519" y="4309694"/>
          <a:ext cx="100012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8707" imgH="164742" progId="">
                  <p:embed/>
                </p:oleObj>
              </mc:Choice>
              <mc:Fallback>
                <p:oleObj name="Equation" r:id="rId6" imgW="88707" imgH="164742" progId="">
                  <p:embed/>
                  <p:pic>
                    <p:nvPicPr>
                      <p:cNvPr id="0" name="Picture 4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0519" y="4309694"/>
                        <a:ext cx="100012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781189"/>
              </p:ext>
            </p:extLst>
          </p:nvPr>
        </p:nvGraphicFramePr>
        <p:xfrm>
          <a:off x="7697036" y="3080735"/>
          <a:ext cx="142875" cy="18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80" imgH="164814" progId="">
                  <p:embed/>
                </p:oleObj>
              </mc:Choice>
              <mc:Fallback>
                <p:oleObj name="Equation" r:id="rId8" imgW="126780" imgH="164814" progId="">
                  <p:embed/>
                  <p:pic>
                    <p:nvPicPr>
                      <p:cNvPr id="0" name="Picture 4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036" y="3080735"/>
                        <a:ext cx="142875" cy="185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009128"/>
              </p:ext>
            </p:extLst>
          </p:nvPr>
        </p:nvGraphicFramePr>
        <p:xfrm>
          <a:off x="5532983" y="3066447"/>
          <a:ext cx="128588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4102" imgH="177492" progId="">
                  <p:embed/>
                </p:oleObj>
              </mc:Choice>
              <mc:Fallback>
                <p:oleObj name="Equation" r:id="rId10" imgW="114102" imgH="177492" progId="">
                  <p:embed/>
                  <p:pic>
                    <p:nvPicPr>
                      <p:cNvPr id="0" name="Picture 4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983" y="3066447"/>
                        <a:ext cx="128588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746038"/>
              </p:ext>
            </p:extLst>
          </p:nvPr>
        </p:nvGraphicFramePr>
        <p:xfrm>
          <a:off x="5546356" y="4226847"/>
          <a:ext cx="142875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80" imgH="164814" progId="">
                  <p:embed/>
                </p:oleObj>
              </mc:Choice>
              <mc:Fallback>
                <p:oleObj name="Equation" r:id="rId12" imgW="126780" imgH="164814" progId="">
                  <p:embed/>
                  <p:pic>
                    <p:nvPicPr>
                      <p:cNvPr id="0" name="Picture 4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6356" y="4226847"/>
                        <a:ext cx="142875" cy="18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627304"/>
              </p:ext>
            </p:extLst>
          </p:nvPr>
        </p:nvGraphicFramePr>
        <p:xfrm>
          <a:off x="5493720" y="4397705"/>
          <a:ext cx="1063350" cy="22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50680" imgH="177480" progId="">
                  <p:embed/>
                </p:oleObj>
              </mc:Choice>
              <mc:Fallback>
                <p:oleObj name="Equation" r:id="rId14" imgW="850680" imgH="177480" progId="">
                  <p:embed/>
                  <p:pic>
                    <p:nvPicPr>
                      <p:cNvPr id="0" name="Picture 4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3720" y="4397705"/>
                        <a:ext cx="1063350" cy="22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222944"/>
              </p:ext>
            </p:extLst>
          </p:nvPr>
        </p:nvGraphicFramePr>
        <p:xfrm>
          <a:off x="5992985" y="2929735"/>
          <a:ext cx="967950" cy="22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74360" imgH="177480" progId="">
                  <p:embed/>
                </p:oleObj>
              </mc:Choice>
              <mc:Fallback>
                <p:oleObj name="Equation" r:id="rId16" imgW="774360" imgH="177480" progId="">
                  <p:embed/>
                  <p:pic>
                    <p:nvPicPr>
                      <p:cNvPr id="0" name="Picture 4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2985" y="2929735"/>
                        <a:ext cx="967950" cy="22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040128"/>
              </p:ext>
            </p:extLst>
          </p:nvPr>
        </p:nvGraphicFramePr>
        <p:xfrm>
          <a:off x="2190890" y="5242615"/>
          <a:ext cx="746100" cy="22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96880" imgH="177480" progId="">
                  <p:embed/>
                </p:oleObj>
              </mc:Choice>
              <mc:Fallback>
                <p:oleObj name="Equation" r:id="rId18" imgW="596880" imgH="177480" progId="">
                  <p:embed/>
                  <p:pic>
                    <p:nvPicPr>
                      <p:cNvPr id="0" name="Picture 5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890" y="5242615"/>
                        <a:ext cx="746100" cy="22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Freeform 35"/>
          <p:cNvSpPr/>
          <p:nvPr/>
        </p:nvSpPr>
        <p:spPr>
          <a:xfrm>
            <a:off x="6960093" y="3187083"/>
            <a:ext cx="377067" cy="1039764"/>
          </a:xfrm>
          <a:custGeom>
            <a:avLst/>
            <a:gdLst>
              <a:gd name="connsiteX0" fmla="*/ 0 w 488272"/>
              <a:gd name="connsiteY0" fmla="*/ 0 h 1571348"/>
              <a:gd name="connsiteX1" fmla="*/ 213064 w 488272"/>
              <a:gd name="connsiteY1" fmla="*/ 372863 h 1571348"/>
              <a:gd name="connsiteX2" fmla="*/ 488272 w 488272"/>
              <a:gd name="connsiteY2" fmla="*/ 1571348 h 157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272" h="1571348">
                <a:moveTo>
                  <a:pt x="0" y="0"/>
                </a:moveTo>
                <a:cubicBezTo>
                  <a:pt x="65842" y="55486"/>
                  <a:pt x="131685" y="110972"/>
                  <a:pt x="213064" y="372863"/>
                </a:cubicBezTo>
                <a:cubicBezTo>
                  <a:pt x="294443" y="634754"/>
                  <a:pt x="391357" y="1103051"/>
                  <a:pt x="488272" y="1571348"/>
                </a:cubicBezTo>
              </a:path>
            </a:pathLst>
          </a:cu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11" idx="2"/>
          </p:cNvCxnSpPr>
          <p:nvPr/>
        </p:nvCxnSpPr>
        <p:spPr>
          <a:xfrm flipH="1">
            <a:off x="5148075" y="4303407"/>
            <a:ext cx="551901" cy="32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5032860" y="2883732"/>
            <a:ext cx="115215" cy="141836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40"/>
          <p:cNvSpPr/>
          <p:nvPr/>
        </p:nvSpPr>
        <p:spPr>
          <a:xfrm>
            <a:off x="6686455" y="4298250"/>
            <a:ext cx="274480" cy="1018240"/>
          </a:xfrm>
          <a:custGeom>
            <a:avLst/>
            <a:gdLst>
              <a:gd name="connsiteX0" fmla="*/ 0 w 488272"/>
              <a:gd name="connsiteY0" fmla="*/ 0 h 1571348"/>
              <a:gd name="connsiteX1" fmla="*/ 213064 w 488272"/>
              <a:gd name="connsiteY1" fmla="*/ 372863 h 1571348"/>
              <a:gd name="connsiteX2" fmla="*/ 488272 w 488272"/>
              <a:gd name="connsiteY2" fmla="*/ 1571348 h 157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272" h="1571348">
                <a:moveTo>
                  <a:pt x="0" y="0"/>
                </a:moveTo>
                <a:cubicBezTo>
                  <a:pt x="65842" y="55486"/>
                  <a:pt x="131685" y="110972"/>
                  <a:pt x="213064" y="372863"/>
                </a:cubicBezTo>
                <a:cubicBezTo>
                  <a:pt x="294443" y="634754"/>
                  <a:pt x="391357" y="1103051"/>
                  <a:pt x="488272" y="1571348"/>
                </a:cubicBezTo>
              </a:path>
            </a:pathLst>
          </a:cu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6288138" y="4097237"/>
            <a:ext cx="44984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338668"/>
              </p:ext>
            </p:extLst>
          </p:nvPr>
        </p:nvGraphicFramePr>
        <p:xfrm>
          <a:off x="7110455" y="5038813"/>
          <a:ext cx="117316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939600" imgH="228600" progId="">
                  <p:embed/>
                </p:oleObj>
              </mc:Choice>
              <mc:Fallback>
                <p:oleObj name="Equation" r:id="rId20" imgW="939600" imgH="228600" progId="">
                  <p:embed/>
                  <p:pic>
                    <p:nvPicPr>
                      <p:cNvPr id="0" name="Picture 5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0455" y="5038813"/>
                        <a:ext cx="1173162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002600"/>
              </p:ext>
            </p:extLst>
          </p:nvPr>
        </p:nvGraphicFramePr>
        <p:xfrm>
          <a:off x="3312158" y="4298250"/>
          <a:ext cx="117316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939800" imgH="228600" progId="">
                  <p:embed/>
                </p:oleObj>
              </mc:Choice>
              <mc:Fallback>
                <p:oleObj name="Equation" r:id="rId22" imgW="939800" imgH="228600" progId="">
                  <p:embed/>
                  <p:pic>
                    <p:nvPicPr>
                      <p:cNvPr id="0" name="Picture 5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2158" y="4298250"/>
                        <a:ext cx="1173162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39883"/>
              </p:ext>
            </p:extLst>
          </p:nvPr>
        </p:nvGraphicFramePr>
        <p:xfrm>
          <a:off x="166688" y="4681538"/>
          <a:ext cx="88741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711000" imgH="228600" progId="">
                  <p:embed/>
                </p:oleObj>
              </mc:Choice>
              <mc:Fallback>
                <p:oleObj name="Equation" r:id="rId24" imgW="711000" imgH="228600" progId="">
                  <p:embed/>
                  <p:pic>
                    <p:nvPicPr>
                      <p:cNvPr id="0" name="Picture 5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4681538"/>
                        <a:ext cx="887412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284893"/>
              </p:ext>
            </p:extLst>
          </p:nvPr>
        </p:nvGraphicFramePr>
        <p:xfrm>
          <a:off x="292100" y="1884730"/>
          <a:ext cx="7620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609480" imgH="228600" progId="">
                  <p:embed/>
                </p:oleObj>
              </mc:Choice>
              <mc:Fallback>
                <p:oleObj name="Equation" r:id="rId26" imgW="609480" imgH="228600" progId="">
                  <p:embed/>
                  <p:pic>
                    <p:nvPicPr>
                      <p:cNvPr id="0" name="Picture 5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1884730"/>
                        <a:ext cx="7620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reeform 17"/>
          <p:cNvSpPr/>
          <p:nvPr/>
        </p:nvSpPr>
        <p:spPr>
          <a:xfrm>
            <a:off x="6873498" y="3184902"/>
            <a:ext cx="495946" cy="1123627"/>
          </a:xfrm>
          <a:custGeom>
            <a:avLst/>
            <a:gdLst>
              <a:gd name="connsiteX0" fmla="*/ 0 w 495946"/>
              <a:gd name="connsiteY0" fmla="*/ 1123627 h 1123627"/>
              <a:gd name="connsiteX1" fmla="*/ 240224 w 495946"/>
              <a:gd name="connsiteY1" fmla="*/ 418454 h 1123627"/>
              <a:gd name="connsiteX2" fmla="*/ 495946 w 495946"/>
              <a:gd name="connsiteY2" fmla="*/ 0 h 112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946" h="1123627">
                <a:moveTo>
                  <a:pt x="0" y="1123627"/>
                </a:moveTo>
                <a:cubicBezTo>
                  <a:pt x="78783" y="864676"/>
                  <a:pt x="157566" y="605725"/>
                  <a:pt x="240224" y="418454"/>
                </a:cubicBezTo>
                <a:cubicBezTo>
                  <a:pt x="322882" y="231183"/>
                  <a:pt x="409414" y="115591"/>
                  <a:pt x="495946" y="0"/>
                </a:cubicBezTo>
              </a:path>
            </a:pathLst>
          </a:cu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331039" y="3148678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091380"/>
              </p:ext>
            </p:extLst>
          </p:nvPr>
        </p:nvGraphicFramePr>
        <p:xfrm>
          <a:off x="7281296" y="2929735"/>
          <a:ext cx="209484" cy="195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90440" imgH="177480" progId="">
                  <p:embed/>
                </p:oleObj>
              </mc:Choice>
              <mc:Fallback>
                <p:oleObj name="Equation" r:id="rId28" imgW="190440" imgH="177480" progId="">
                  <p:embed/>
                  <p:pic>
                    <p:nvPicPr>
                      <p:cNvPr id="0" name="Picture 5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1296" y="2929735"/>
                        <a:ext cx="209484" cy="1952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6837895" y="4265002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950320" y="4703944"/>
            <a:ext cx="905315" cy="20685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3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   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94152" y="87765"/>
            <a:ext cx="3020531" cy="2880375"/>
            <a:chOff x="166688" y="1384626"/>
            <a:chExt cx="4318632" cy="4118243"/>
          </a:xfrm>
        </p:grpSpPr>
        <p:pic>
          <p:nvPicPr>
            <p:cNvPr id="4" name="Picture 2" descr="Fig10_03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855" y="1384626"/>
              <a:ext cx="3822722" cy="4118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8037595"/>
                </p:ext>
              </p:extLst>
            </p:nvPr>
          </p:nvGraphicFramePr>
          <p:xfrm>
            <a:off x="2190890" y="5242615"/>
            <a:ext cx="74610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96880" imgH="177480" progId="">
                    <p:embed/>
                  </p:oleObj>
                </mc:Choice>
                <mc:Fallback>
                  <p:oleObj name="Equation" r:id="rId5" imgW="596880" imgH="177480" progId="">
                    <p:embed/>
                    <p:pic>
                      <p:nvPicPr>
                        <p:cNvPr id="0" name="Picture 4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0890" y="5242615"/>
                          <a:ext cx="74610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0513114"/>
                </p:ext>
              </p:extLst>
            </p:nvPr>
          </p:nvGraphicFramePr>
          <p:xfrm>
            <a:off x="3312158" y="4298250"/>
            <a:ext cx="117316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939800" imgH="228600" progId="">
                    <p:embed/>
                  </p:oleObj>
                </mc:Choice>
                <mc:Fallback>
                  <p:oleObj name="Equation" r:id="rId7" imgW="939800" imgH="228600" progId="">
                    <p:embed/>
                    <p:pic>
                      <p:nvPicPr>
                        <p:cNvPr id="0" name="Picture 4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158" y="4298250"/>
                          <a:ext cx="117316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0784402"/>
                </p:ext>
              </p:extLst>
            </p:nvPr>
          </p:nvGraphicFramePr>
          <p:xfrm>
            <a:off x="166688" y="4681538"/>
            <a:ext cx="88741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11000" imgH="228600" progId="">
                    <p:embed/>
                  </p:oleObj>
                </mc:Choice>
                <mc:Fallback>
                  <p:oleObj name="Equation" r:id="rId9" imgW="711000" imgH="228600" progId="">
                    <p:embed/>
                    <p:pic>
                      <p:nvPicPr>
                        <p:cNvPr id="0" name="Picture 4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688" y="4681538"/>
                          <a:ext cx="88741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3323488"/>
                </p:ext>
              </p:extLst>
            </p:nvPr>
          </p:nvGraphicFramePr>
          <p:xfrm>
            <a:off x="292100" y="1884730"/>
            <a:ext cx="7620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09480" imgH="228600" progId="">
                    <p:embed/>
                  </p:oleObj>
                </mc:Choice>
                <mc:Fallback>
                  <p:oleObj name="Equation" r:id="rId11" imgW="609480" imgH="228600" progId="">
                    <p:embed/>
                    <p:pic>
                      <p:nvPicPr>
                        <p:cNvPr id="0" name="Picture 4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100" y="1884730"/>
                          <a:ext cx="76200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15405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280" y="1315552"/>
            <a:ext cx="3705225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15392" name="Group 315391"/>
          <p:cNvGrpSpPr>
            <a:grpSpLocks noChangeAspect="1"/>
          </p:cNvGrpSpPr>
          <p:nvPr/>
        </p:nvGrpSpPr>
        <p:grpSpPr>
          <a:xfrm>
            <a:off x="232235" y="3006340"/>
            <a:ext cx="3070688" cy="3187820"/>
            <a:chOff x="4485320" y="1307817"/>
            <a:chExt cx="4402271" cy="4570195"/>
          </a:xfrm>
        </p:grpSpPr>
        <p:sp>
          <p:nvSpPr>
            <p:cNvPr id="35" name="Freeform 34"/>
            <p:cNvSpPr/>
            <p:nvPr/>
          </p:nvSpPr>
          <p:spPr>
            <a:xfrm>
              <a:off x="6737985" y="4097237"/>
              <a:ext cx="353439" cy="1018240"/>
            </a:xfrm>
            <a:custGeom>
              <a:avLst/>
              <a:gdLst>
                <a:gd name="connsiteX0" fmla="*/ 0 w 488272"/>
                <a:gd name="connsiteY0" fmla="*/ 0 h 1571348"/>
                <a:gd name="connsiteX1" fmla="*/ 213064 w 488272"/>
                <a:gd name="connsiteY1" fmla="*/ 372863 h 1571348"/>
                <a:gd name="connsiteX2" fmla="*/ 488272 w 488272"/>
                <a:gd name="connsiteY2" fmla="*/ 1571348 h 157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272" h="1571348">
                  <a:moveTo>
                    <a:pt x="0" y="0"/>
                  </a:moveTo>
                  <a:cubicBezTo>
                    <a:pt x="65842" y="55486"/>
                    <a:pt x="131685" y="110972"/>
                    <a:pt x="213064" y="372863"/>
                  </a:cubicBezTo>
                  <a:cubicBezTo>
                    <a:pt x="294443" y="634754"/>
                    <a:pt x="391357" y="1103051"/>
                    <a:pt x="488272" y="1571348"/>
                  </a:cubicBezTo>
                </a:path>
              </a:pathLst>
            </a:cu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42" idx="4"/>
            </p:cNvCxnSpPr>
            <p:nvPr/>
          </p:nvCxnSpPr>
          <p:spPr>
            <a:xfrm flipH="1" flipV="1">
              <a:off x="5661571" y="2008015"/>
              <a:ext cx="76810" cy="12200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7" name="Picture 9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485320" y="1307817"/>
              <a:ext cx="4402271" cy="4570195"/>
            </a:xfrm>
            <a:prstGeom prst="rect">
              <a:avLst/>
            </a:prstGeom>
            <a:noFill/>
            <a:ln w="9525">
              <a:noFill/>
              <a:prstDash val="lgDash"/>
              <a:miter lim="800000"/>
              <a:headEnd/>
              <a:tailEnd/>
            </a:ln>
            <a:effectLst/>
          </p:spPr>
        </p:pic>
        <p:cxnSp>
          <p:nvCxnSpPr>
            <p:cNvPr id="38" name="Straight Connector 37"/>
            <p:cNvCxnSpPr/>
            <p:nvPr/>
          </p:nvCxnSpPr>
          <p:spPr>
            <a:xfrm>
              <a:off x="5738381" y="3189662"/>
              <a:ext cx="18434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181509" y="3746534"/>
              <a:ext cx="11137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738381" y="4303407"/>
              <a:ext cx="109951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Freeform 40"/>
            <p:cNvSpPr/>
            <p:nvPr/>
          </p:nvSpPr>
          <p:spPr>
            <a:xfrm>
              <a:off x="6876301" y="3186296"/>
              <a:ext cx="705524" cy="1117111"/>
            </a:xfrm>
            <a:custGeom>
              <a:avLst/>
              <a:gdLst>
                <a:gd name="connsiteX0" fmla="*/ 0 w 1095768"/>
                <a:gd name="connsiteY0" fmla="*/ 1110883 h 1110883"/>
                <a:gd name="connsiteX1" fmla="*/ 453421 w 1095768"/>
                <a:gd name="connsiteY1" fmla="*/ 589448 h 1110883"/>
                <a:gd name="connsiteX2" fmla="*/ 1095768 w 1095768"/>
                <a:gd name="connsiteY2" fmla="*/ 0 h 1110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768" h="1110883">
                  <a:moveTo>
                    <a:pt x="0" y="1110883"/>
                  </a:moveTo>
                  <a:cubicBezTo>
                    <a:pt x="135396" y="942739"/>
                    <a:pt x="270793" y="774595"/>
                    <a:pt x="453421" y="589448"/>
                  </a:cubicBezTo>
                  <a:cubicBezTo>
                    <a:pt x="636049" y="404301"/>
                    <a:pt x="865908" y="202150"/>
                    <a:pt x="1095768" y="0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99976" y="3151257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99976" y="4265002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837895" y="4265002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543416" y="3151257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7781531"/>
                </p:ext>
              </p:extLst>
            </p:nvPr>
          </p:nvGraphicFramePr>
          <p:xfrm>
            <a:off x="6790519" y="4309694"/>
            <a:ext cx="100012" cy="185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88707" imgH="164742" progId="">
                    <p:embed/>
                  </p:oleObj>
                </mc:Choice>
                <mc:Fallback>
                  <p:oleObj name="Equation" r:id="rId15" imgW="88707" imgH="164742" progId="">
                    <p:embed/>
                    <p:pic>
                      <p:nvPicPr>
                        <p:cNvPr id="0" name="Picture 4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0519" y="4309694"/>
                          <a:ext cx="100012" cy="185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137804"/>
                </p:ext>
              </p:extLst>
            </p:nvPr>
          </p:nvGraphicFramePr>
          <p:xfrm>
            <a:off x="7697036" y="3080735"/>
            <a:ext cx="142875" cy="185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26780" imgH="164814" progId="">
                    <p:embed/>
                  </p:oleObj>
                </mc:Choice>
                <mc:Fallback>
                  <p:oleObj name="Equation" r:id="rId17" imgW="126780" imgH="164814" progId="">
                    <p:embed/>
                    <p:pic>
                      <p:nvPicPr>
                        <p:cNvPr id="0" name="Picture 4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7036" y="3080735"/>
                          <a:ext cx="142875" cy="185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090343"/>
                </p:ext>
              </p:extLst>
            </p:nvPr>
          </p:nvGraphicFramePr>
          <p:xfrm>
            <a:off x="5532983" y="3066447"/>
            <a:ext cx="128588" cy="200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14102" imgH="177492" progId="">
                    <p:embed/>
                  </p:oleObj>
                </mc:Choice>
                <mc:Fallback>
                  <p:oleObj name="Equation" r:id="rId19" imgW="114102" imgH="177492" progId="">
                    <p:embed/>
                    <p:pic>
                      <p:nvPicPr>
                        <p:cNvPr id="0" name="Picture 4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32983" y="3066447"/>
                          <a:ext cx="128588" cy="200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6169799"/>
                </p:ext>
              </p:extLst>
            </p:nvPr>
          </p:nvGraphicFramePr>
          <p:xfrm>
            <a:off x="5546356" y="4226847"/>
            <a:ext cx="142875" cy="185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26780" imgH="164814" progId="">
                    <p:embed/>
                  </p:oleObj>
                </mc:Choice>
                <mc:Fallback>
                  <p:oleObj name="Equation" r:id="rId21" imgW="126780" imgH="164814" progId="">
                    <p:embed/>
                    <p:pic>
                      <p:nvPicPr>
                        <p:cNvPr id="0" name="Picture 4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6356" y="4226847"/>
                          <a:ext cx="142875" cy="185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3387485"/>
                </p:ext>
              </p:extLst>
            </p:nvPr>
          </p:nvGraphicFramePr>
          <p:xfrm>
            <a:off x="5493720" y="4397705"/>
            <a:ext cx="106335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850680" imgH="177480" progId="">
                    <p:embed/>
                  </p:oleObj>
                </mc:Choice>
                <mc:Fallback>
                  <p:oleObj name="Equation" r:id="rId23" imgW="850680" imgH="177480" progId="">
                    <p:embed/>
                    <p:pic>
                      <p:nvPicPr>
                        <p:cNvPr id="0" name="Picture 4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3720" y="4397705"/>
                          <a:ext cx="106335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2239238"/>
                </p:ext>
              </p:extLst>
            </p:nvPr>
          </p:nvGraphicFramePr>
          <p:xfrm>
            <a:off x="5992985" y="2929735"/>
            <a:ext cx="96795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774360" imgH="177480" progId="">
                    <p:embed/>
                  </p:oleObj>
                </mc:Choice>
                <mc:Fallback>
                  <p:oleObj name="Equation" r:id="rId25" imgW="774360" imgH="177480" progId="">
                    <p:embed/>
                    <p:pic>
                      <p:nvPicPr>
                        <p:cNvPr id="0" name="Picture 4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2985" y="2929735"/>
                          <a:ext cx="96795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Freeform 51"/>
            <p:cNvSpPr/>
            <p:nvPr/>
          </p:nvSpPr>
          <p:spPr>
            <a:xfrm>
              <a:off x="6960093" y="3187083"/>
              <a:ext cx="377067" cy="1039764"/>
            </a:xfrm>
            <a:custGeom>
              <a:avLst/>
              <a:gdLst>
                <a:gd name="connsiteX0" fmla="*/ 0 w 488272"/>
                <a:gd name="connsiteY0" fmla="*/ 0 h 1571348"/>
                <a:gd name="connsiteX1" fmla="*/ 213064 w 488272"/>
                <a:gd name="connsiteY1" fmla="*/ 372863 h 1571348"/>
                <a:gd name="connsiteX2" fmla="*/ 488272 w 488272"/>
                <a:gd name="connsiteY2" fmla="*/ 1571348 h 157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272" h="1571348">
                  <a:moveTo>
                    <a:pt x="0" y="0"/>
                  </a:moveTo>
                  <a:cubicBezTo>
                    <a:pt x="65842" y="55486"/>
                    <a:pt x="131685" y="110972"/>
                    <a:pt x="213064" y="372863"/>
                  </a:cubicBezTo>
                  <a:cubicBezTo>
                    <a:pt x="294443" y="634754"/>
                    <a:pt x="391357" y="1103051"/>
                    <a:pt x="488272" y="1571348"/>
                  </a:cubicBezTo>
                </a:path>
              </a:pathLst>
            </a:cu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>
              <a:stCxn id="43" idx="2"/>
            </p:cNvCxnSpPr>
            <p:nvPr/>
          </p:nvCxnSpPr>
          <p:spPr>
            <a:xfrm flipH="1">
              <a:off x="5148075" y="4303407"/>
              <a:ext cx="551901" cy="32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 flipV="1">
              <a:off x="5032860" y="2883732"/>
              <a:ext cx="115215" cy="141836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eform 54"/>
            <p:cNvSpPr/>
            <p:nvPr/>
          </p:nvSpPr>
          <p:spPr>
            <a:xfrm>
              <a:off x="6686455" y="4298250"/>
              <a:ext cx="274480" cy="1018240"/>
            </a:xfrm>
            <a:custGeom>
              <a:avLst/>
              <a:gdLst>
                <a:gd name="connsiteX0" fmla="*/ 0 w 488272"/>
                <a:gd name="connsiteY0" fmla="*/ 0 h 1571348"/>
                <a:gd name="connsiteX1" fmla="*/ 213064 w 488272"/>
                <a:gd name="connsiteY1" fmla="*/ 372863 h 1571348"/>
                <a:gd name="connsiteX2" fmla="*/ 488272 w 488272"/>
                <a:gd name="connsiteY2" fmla="*/ 1571348 h 157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272" h="1571348">
                  <a:moveTo>
                    <a:pt x="0" y="0"/>
                  </a:moveTo>
                  <a:cubicBezTo>
                    <a:pt x="65842" y="55486"/>
                    <a:pt x="131685" y="110972"/>
                    <a:pt x="213064" y="372863"/>
                  </a:cubicBezTo>
                  <a:cubicBezTo>
                    <a:pt x="294443" y="634754"/>
                    <a:pt x="391357" y="1103051"/>
                    <a:pt x="488272" y="1571348"/>
                  </a:cubicBezTo>
                </a:path>
              </a:pathLst>
            </a:cu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 flipH="1">
              <a:off x="6288138" y="4097237"/>
              <a:ext cx="449847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0886745"/>
                </p:ext>
              </p:extLst>
            </p:nvPr>
          </p:nvGraphicFramePr>
          <p:xfrm>
            <a:off x="7110455" y="5038813"/>
            <a:ext cx="117316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939600" imgH="228600" progId="">
                    <p:embed/>
                  </p:oleObj>
                </mc:Choice>
                <mc:Fallback>
                  <p:oleObj name="Equation" r:id="rId27" imgW="939600" imgH="228600" progId="">
                    <p:embed/>
                    <p:pic>
                      <p:nvPicPr>
                        <p:cNvPr id="0" name="Picture 4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0455" y="5038813"/>
                          <a:ext cx="117316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Freeform 57"/>
            <p:cNvSpPr/>
            <p:nvPr/>
          </p:nvSpPr>
          <p:spPr>
            <a:xfrm>
              <a:off x="6873498" y="3184902"/>
              <a:ext cx="495946" cy="1123627"/>
            </a:xfrm>
            <a:custGeom>
              <a:avLst/>
              <a:gdLst>
                <a:gd name="connsiteX0" fmla="*/ 0 w 495946"/>
                <a:gd name="connsiteY0" fmla="*/ 1123627 h 1123627"/>
                <a:gd name="connsiteX1" fmla="*/ 240224 w 495946"/>
                <a:gd name="connsiteY1" fmla="*/ 418454 h 1123627"/>
                <a:gd name="connsiteX2" fmla="*/ 495946 w 495946"/>
                <a:gd name="connsiteY2" fmla="*/ 0 h 112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946" h="1123627">
                  <a:moveTo>
                    <a:pt x="0" y="1123627"/>
                  </a:moveTo>
                  <a:cubicBezTo>
                    <a:pt x="78783" y="864676"/>
                    <a:pt x="157566" y="605725"/>
                    <a:pt x="240224" y="418454"/>
                  </a:cubicBezTo>
                  <a:cubicBezTo>
                    <a:pt x="322882" y="231183"/>
                    <a:pt x="409414" y="115591"/>
                    <a:pt x="495946" y="0"/>
                  </a:cubicBezTo>
                </a:path>
              </a:pathLst>
            </a:custGeom>
            <a:noFill/>
            <a:ln w="1905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7331039" y="3148678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0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2687527"/>
                </p:ext>
              </p:extLst>
            </p:nvPr>
          </p:nvGraphicFramePr>
          <p:xfrm>
            <a:off x="7281296" y="2929735"/>
            <a:ext cx="209484" cy="195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190440" imgH="177480" progId="">
                    <p:embed/>
                  </p:oleObj>
                </mc:Choice>
                <mc:Fallback>
                  <p:oleObj name="Equation" r:id="rId29" imgW="190440" imgH="177480" progId="">
                    <p:embed/>
                    <p:pic>
                      <p:nvPicPr>
                        <p:cNvPr id="0" name="Picture 4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1296" y="2929735"/>
                          <a:ext cx="209484" cy="1952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Rectangle 9"/>
          <p:cNvSpPr/>
          <p:nvPr/>
        </p:nvSpPr>
        <p:spPr>
          <a:xfrm>
            <a:off x="2050054" y="2393686"/>
            <a:ext cx="640101" cy="19985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7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   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94152" y="87765"/>
            <a:ext cx="3020531" cy="2880375"/>
            <a:chOff x="166688" y="1384626"/>
            <a:chExt cx="4318632" cy="4118243"/>
          </a:xfrm>
        </p:grpSpPr>
        <p:pic>
          <p:nvPicPr>
            <p:cNvPr id="4" name="Picture 2" descr="Fig10_03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855" y="1384626"/>
              <a:ext cx="3822722" cy="4118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5804488"/>
                </p:ext>
              </p:extLst>
            </p:nvPr>
          </p:nvGraphicFramePr>
          <p:xfrm>
            <a:off x="2190890" y="5242615"/>
            <a:ext cx="74610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96880" imgH="177480" progId="">
                    <p:embed/>
                  </p:oleObj>
                </mc:Choice>
                <mc:Fallback>
                  <p:oleObj name="Equation" r:id="rId5" imgW="596880" imgH="177480" progId="">
                    <p:embed/>
                    <p:pic>
                      <p:nvPicPr>
                        <p:cNvPr id="0" name="Picture 4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0890" y="5242615"/>
                          <a:ext cx="74610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1026243"/>
                </p:ext>
              </p:extLst>
            </p:nvPr>
          </p:nvGraphicFramePr>
          <p:xfrm>
            <a:off x="3312158" y="4298250"/>
            <a:ext cx="117316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939800" imgH="228600" progId="">
                    <p:embed/>
                  </p:oleObj>
                </mc:Choice>
                <mc:Fallback>
                  <p:oleObj name="Equation" r:id="rId7" imgW="939800" imgH="228600" progId="">
                    <p:embed/>
                    <p:pic>
                      <p:nvPicPr>
                        <p:cNvPr id="0" name="Picture 4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158" y="4298250"/>
                          <a:ext cx="117316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1378497"/>
                </p:ext>
              </p:extLst>
            </p:nvPr>
          </p:nvGraphicFramePr>
          <p:xfrm>
            <a:off x="166688" y="4681538"/>
            <a:ext cx="88741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11000" imgH="228600" progId="">
                    <p:embed/>
                  </p:oleObj>
                </mc:Choice>
                <mc:Fallback>
                  <p:oleObj name="Equation" r:id="rId9" imgW="711000" imgH="228600" progId="">
                    <p:embed/>
                    <p:pic>
                      <p:nvPicPr>
                        <p:cNvPr id="0" name="Picture 4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688" y="4681538"/>
                          <a:ext cx="88741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5473516"/>
                </p:ext>
              </p:extLst>
            </p:nvPr>
          </p:nvGraphicFramePr>
          <p:xfrm>
            <a:off x="292100" y="1884730"/>
            <a:ext cx="7620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09480" imgH="228600" progId="">
                    <p:embed/>
                  </p:oleObj>
                </mc:Choice>
                <mc:Fallback>
                  <p:oleObj name="Equation" r:id="rId11" imgW="609480" imgH="228600" progId="">
                    <p:embed/>
                    <p:pic>
                      <p:nvPicPr>
                        <p:cNvPr id="0" name="Picture 4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100" y="1884730"/>
                          <a:ext cx="76200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5392" name="TextBox 315391"/>
          <p:cNvSpPr txBox="1"/>
          <p:nvPr/>
        </p:nvSpPr>
        <p:spPr>
          <a:xfrm>
            <a:off x="3419850" y="1162702"/>
            <a:ext cx="5266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Strategy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Build the property table then do the thermodynamics!</a:t>
            </a:r>
          </a:p>
        </p:txBody>
      </p:sp>
      <p:sp>
        <p:nvSpPr>
          <p:cNvPr id="315393" name="TextBox 315392"/>
          <p:cNvSpPr txBox="1"/>
          <p:nvPr/>
        </p:nvSpPr>
        <p:spPr>
          <a:xfrm>
            <a:off x="3419851" y="2238445"/>
            <a:ext cx="5607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high and low pressures in the cycle can be found since the saturation temperatures are given.</a:t>
            </a:r>
          </a:p>
        </p:txBody>
      </p:sp>
      <p:pic>
        <p:nvPicPr>
          <p:cNvPr id="316429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490" y="3697835"/>
            <a:ext cx="48482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5394" name="TextBox 315393"/>
          <p:cNvSpPr txBox="1"/>
          <p:nvPr/>
        </p:nvSpPr>
        <p:spPr>
          <a:xfrm>
            <a:off x="3419850" y="5314123"/>
            <a:ext cx="5057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pressures at all four states are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known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! </a:t>
            </a:r>
          </a:p>
        </p:txBody>
      </p:sp>
      <p:grpSp>
        <p:nvGrpSpPr>
          <p:cNvPr id="38" name="Group 37"/>
          <p:cNvGrpSpPr>
            <a:grpSpLocks noChangeAspect="1"/>
          </p:cNvGrpSpPr>
          <p:nvPr/>
        </p:nvGrpSpPr>
        <p:grpSpPr>
          <a:xfrm>
            <a:off x="232235" y="3006340"/>
            <a:ext cx="3070688" cy="3187820"/>
            <a:chOff x="4485320" y="1307817"/>
            <a:chExt cx="4402271" cy="4570195"/>
          </a:xfrm>
        </p:grpSpPr>
        <p:sp>
          <p:nvSpPr>
            <p:cNvPr id="39" name="Freeform 38"/>
            <p:cNvSpPr/>
            <p:nvPr/>
          </p:nvSpPr>
          <p:spPr>
            <a:xfrm>
              <a:off x="6737985" y="4097237"/>
              <a:ext cx="353439" cy="1018240"/>
            </a:xfrm>
            <a:custGeom>
              <a:avLst/>
              <a:gdLst>
                <a:gd name="connsiteX0" fmla="*/ 0 w 488272"/>
                <a:gd name="connsiteY0" fmla="*/ 0 h 1571348"/>
                <a:gd name="connsiteX1" fmla="*/ 213064 w 488272"/>
                <a:gd name="connsiteY1" fmla="*/ 372863 h 1571348"/>
                <a:gd name="connsiteX2" fmla="*/ 488272 w 488272"/>
                <a:gd name="connsiteY2" fmla="*/ 1571348 h 157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272" h="1571348">
                  <a:moveTo>
                    <a:pt x="0" y="0"/>
                  </a:moveTo>
                  <a:cubicBezTo>
                    <a:pt x="65842" y="55486"/>
                    <a:pt x="131685" y="110972"/>
                    <a:pt x="213064" y="372863"/>
                  </a:cubicBezTo>
                  <a:cubicBezTo>
                    <a:pt x="294443" y="634754"/>
                    <a:pt x="391357" y="1103051"/>
                    <a:pt x="488272" y="1571348"/>
                  </a:cubicBezTo>
                </a:path>
              </a:pathLst>
            </a:cu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>
              <a:stCxn id="46" idx="4"/>
            </p:cNvCxnSpPr>
            <p:nvPr/>
          </p:nvCxnSpPr>
          <p:spPr>
            <a:xfrm flipH="1" flipV="1">
              <a:off x="5661571" y="2008015"/>
              <a:ext cx="76810" cy="12200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" name="Picture 9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485320" y="1307817"/>
              <a:ext cx="4402271" cy="4570195"/>
            </a:xfrm>
            <a:prstGeom prst="rect">
              <a:avLst/>
            </a:prstGeom>
            <a:noFill/>
            <a:ln w="9525">
              <a:noFill/>
              <a:prstDash val="lgDash"/>
              <a:miter lim="800000"/>
              <a:headEnd/>
              <a:tailEnd/>
            </a:ln>
            <a:effectLst/>
          </p:spPr>
        </p:pic>
        <p:cxnSp>
          <p:nvCxnSpPr>
            <p:cNvPr id="42" name="Straight Connector 41"/>
            <p:cNvCxnSpPr/>
            <p:nvPr/>
          </p:nvCxnSpPr>
          <p:spPr>
            <a:xfrm>
              <a:off x="5738381" y="3189662"/>
              <a:ext cx="18434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5181509" y="3746534"/>
              <a:ext cx="11137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738381" y="4303407"/>
              <a:ext cx="109951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Freeform 44"/>
            <p:cNvSpPr/>
            <p:nvPr/>
          </p:nvSpPr>
          <p:spPr>
            <a:xfrm>
              <a:off x="6876301" y="3186296"/>
              <a:ext cx="705524" cy="1117111"/>
            </a:xfrm>
            <a:custGeom>
              <a:avLst/>
              <a:gdLst>
                <a:gd name="connsiteX0" fmla="*/ 0 w 1095768"/>
                <a:gd name="connsiteY0" fmla="*/ 1110883 h 1110883"/>
                <a:gd name="connsiteX1" fmla="*/ 453421 w 1095768"/>
                <a:gd name="connsiteY1" fmla="*/ 589448 h 1110883"/>
                <a:gd name="connsiteX2" fmla="*/ 1095768 w 1095768"/>
                <a:gd name="connsiteY2" fmla="*/ 0 h 1110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768" h="1110883">
                  <a:moveTo>
                    <a:pt x="0" y="1110883"/>
                  </a:moveTo>
                  <a:cubicBezTo>
                    <a:pt x="135396" y="942739"/>
                    <a:pt x="270793" y="774595"/>
                    <a:pt x="453421" y="589448"/>
                  </a:cubicBezTo>
                  <a:cubicBezTo>
                    <a:pt x="636049" y="404301"/>
                    <a:pt x="865908" y="202150"/>
                    <a:pt x="1095768" y="0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699976" y="3151257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699976" y="4265002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837895" y="4265002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7543416" y="3151257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748149"/>
                </p:ext>
              </p:extLst>
            </p:nvPr>
          </p:nvGraphicFramePr>
          <p:xfrm>
            <a:off x="6790519" y="4309694"/>
            <a:ext cx="100012" cy="185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88707" imgH="164742" progId="">
                    <p:embed/>
                  </p:oleObj>
                </mc:Choice>
                <mc:Fallback>
                  <p:oleObj name="Equation" r:id="rId15" imgW="88707" imgH="164742" progId="">
                    <p:embed/>
                    <p:pic>
                      <p:nvPicPr>
                        <p:cNvPr id="0" name="Picture 4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0519" y="4309694"/>
                          <a:ext cx="100012" cy="185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2135697"/>
                </p:ext>
              </p:extLst>
            </p:nvPr>
          </p:nvGraphicFramePr>
          <p:xfrm>
            <a:off x="7697036" y="3080735"/>
            <a:ext cx="142875" cy="185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26780" imgH="164814" progId="">
                    <p:embed/>
                  </p:oleObj>
                </mc:Choice>
                <mc:Fallback>
                  <p:oleObj name="Equation" r:id="rId17" imgW="126780" imgH="164814" progId="">
                    <p:embed/>
                    <p:pic>
                      <p:nvPicPr>
                        <p:cNvPr id="0" name="Picture 4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7036" y="3080735"/>
                          <a:ext cx="142875" cy="185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7882518"/>
                </p:ext>
              </p:extLst>
            </p:nvPr>
          </p:nvGraphicFramePr>
          <p:xfrm>
            <a:off x="5532983" y="3066447"/>
            <a:ext cx="128588" cy="200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14102" imgH="177492" progId="">
                    <p:embed/>
                  </p:oleObj>
                </mc:Choice>
                <mc:Fallback>
                  <p:oleObj name="Equation" r:id="rId19" imgW="114102" imgH="177492" progId="">
                    <p:embed/>
                    <p:pic>
                      <p:nvPicPr>
                        <p:cNvPr id="0" name="Picture 4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32983" y="3066447"/>
                          <a:ext cx="128588" cy="200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0920629"/>
                </p:ext>
              </p:extLst>
            </p:nvPr>
          </p:nvGraphicFramePr>
          <p:xfrm>
            <a:off x="5546356" y="4226847"/>
            <a:ext cx="142875" cy="185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26780" imgH="164814" progId="">
                    <p:embed/>
                  </p:oleObj>
                </mc:Choice>
                <mc:Fallback>
                  <p:oleObj name="Equation" r:id="rId21" imgW="126780" imgH="164814" progId="">
                    <p:embed/>
                    <p:pic>
                      <p:nvPicPr>
                        <p:cNvPr id="0" name="Picture 4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6356" y="4226847"/>
                          <a:ext cx="142875" cy="185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2435651"/>
                </p:ext>
              </p:extLst>
            </p:nvPr>
          </p:nvGraphicFramePr>
          <p:xfrm>
            <a:off x="5493720" y="4397705"/>
            <a:ext cx="106335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850680" imgH="177480" progId="">
                    <p:embed/>
                  </p:oleObj>
                </mc:Choice>
                <mc:Fallback>
                  <p:oleObj name="Equation" r:id="rId23" imgW="850680" imgH="177480" progId="">
                    <p:embed/>
                    <p:pic>
                      <p:nvPicPr>
                        <p:cNvPr id="0" name="Picture 4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3720" y="4397705"/>
                          <a:ext cx="106335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9361546"/>
                </p:ext>
              </p:extLst>
            </p:nvPr>
          </p:nvGraphicFramePr>
          <p:xfrm>
            <a:off x="5992985" y="2929735"/>
            <a:ext cx="96795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774360" imgH="177480" progId="">
                    <p:embed/>
                  </p:oleObj>
                </mc:Choice>
                <mc:Fallback>
                  <p:oleObj name="Equation" r:id="rId25" imgW="774360" imgH="177480" progId="">
                    <p:embed/>
                    <p:pic>
                      <p:nvPicPr>
                        <p:cNvPr id="0" name="Picture 4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2985" y="2929735"/>
                          <a:ext cx="96795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" name="Freeform 55"/>
            <p:cNvSpPr/>
            <p:nvPr/>
          </p:nvSpPr>
          <p:spPr>
            <a:xfrm>
              <a:off x="6960093" y="3187083"/>
              <a:ext cx="377067" cy="1039764"/>
            </a:xfrm>
            <a:custGeom>
              <a:avLst/>
              <a:gdLst>
                <a:gd name="connsiteX0" fmla="*/ 0 w 488272"/>
                <a:gd name="connsiteY0" fmla="*/ 0 h 1571348"/>
                <a:gd name="connsiteX1" fmla="*/ 213064 w 488272"/>
                <a:gd name="connsiteY1" fmla="*/ 372863 h 1571348"/>
                <a:gd name="connsiteX2" fmla="*/ 488272 w 488272"/>
                <a:gd name="connsiteY2" fmla="*/ 1571348 h 157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272" h="1571348">
                  <a:moveTo>
                    <a:pt x="0" y="0"/>
                  </a:moveTo>
                  <a:cubicBezTo>
                    <a:pt x="65842" y="55486"/>
                    <a:pt x="131685" y="110972"/>
                    <a:pt x="213064" y="372863"/>
                  </a:cubicBezTo>
                  <a:cubicBezTo>
                    <a:pt x="294443" y="634754"/>
                    <a:pt x="391357" y="1103051"/>
                    <a:pt x="488272" y="1571348"/>
                  </a:cubicBezTo>
                </a:path>
              </a:pathLst>
            </a:cu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>
              <a:stCxn id="47" idx="2"/>
            </p:cNvCxnSpPr>
            <p:nvPr/>
          </p:nvCxnSpPr>
          <p:spPr>
            <a:xfrm flipH="1">
              <a:off x="5148075" y="4303407"/>
              <a:ext cx="551901" cy="32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 flipV="1">
              <a:off x="5032860" y="2883732"/>
              <a:ext cx="115215" cy="141836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Freeform 58"/>
            <p:cNvSpPr/>
            <p:nvPr/>
          </p:nvSpPr>
          <p:spPr>
            <a:xfrm>
              <a:off x="6686455" y="4298250"/>
              <a:ext cx="274480" cy="1018240"/>
            </a:xfrm>
            <a:custGeom>
              <a:avLst/>
              <a:gdLst>
                <a:gd name="connsiteX0" fmla="*/ 0 w 488272"/>
                <a:gd name="connsiteY0" fmla="*/ 0 h 1571348"/>
                <a:gd name="connsiteX1" fmla="*/ 213064 w 488272"/>
                <a:gd name="connsiteY1" fmla="*/ 372863 h 1571348"/>
                <a:gd name="connsiteX2" fmla="*/ 488272 w 488272"/>
                <a:gd name="connsiteY2" fmla="*/ 1571348 h 157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272" h="1571348">
                  <a:moveTo>
                    <a:pt x="0" y="0"/>
                  </a:moveTo>
                  <a:cubicBezTo>
                    <a:pt x="65842" y="55486"/>
                    <a:pt x="131685" y="110972"/>
                    <a:pt x="213064" y="372863"/>
                  </a:cubicBezTo>
                  <a:cubicBezTo>
                    <a:pt x="294443" y="634754"/>
                    <a:pt x="391357" y="1103051"/>
                    <a:pt x="488272" y="1571348"/>
                  </a:cubicBezTo>
                </a:path>
              </a:pathLst>
            </a:cu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>
              <a:off x="6288138" y="4097237"/>
              <a:ext cx="449847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1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8583616"/>
                </p:ext>
              </p:extLst>
            </p:nvPr>
          </p:nvGraphicFramePr>
          <p:xfrm>
            <a:off x="7110455" y="5038813"/>
            <a:ext cx="117316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939600" imgH="228600" progId="">
                    <p:embed/>
                  </p:oleObj>
                </mc:Choice>
                <mc:Fallback>
                  <p:oleObj name="Equation" r:id="rId27" imgW="939600" imgH="228600" progId="">
                    <p:embed/>
                    <p:pic>
                      <p:nvPicPr>
                        <p:cNvPr id="0" name="Picture 4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0455" y="5038813"/>
                          <a:ext cx="117316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" name="Freeform 61"/>
            <p:cNvSpPr/>
            <p:nvPr/>
          </p:nvSpPr>
          <p:spPr>
            <a:xfrm>
              <a:off x="6873498" y="3184902"/>
              <a:ext cx="495946" cy="1123627"/>
            </a:xfrm>
            <a:custGeom>
              <a:avLst/>
              <a:gdLst>
                <a:gd name="connsiteX0" fmla="*/ 0 w 495946"/>
                <a:gd name="connsiteY0" fmla="*/ 1123627 h 1123627"/>
                <a:gd name="connsiteX1" fmla="*/ 240224 w 495946"/>
                <a:gd name="connsiteY1" fmla="*/ 418454 h 1123627"/>
                <a:gd name="connsiteX2" fmla="*/ 495946 w 495946"/>
                <a:gd name="connsiteY2" fmla="*/ 0 h 112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946" h="1123627">
                  <a:moveTo>
                    <a:pt x="0" y="1123627"/>
                  </a:moveTo>
                  <a:cubicBezTo>
                    <a:pt x="78783" y="864676"/>
                    <a:pt x="157566" y="605725"/>
                    <a:pt x="240224" y="418454"/>
                  </a:cubicBezTo>
                  <a:cubicBezTo>
                    <a:pt x="322882" y="231183"/>
                    <a:pt x="409414" y="115591"/>
                    <a:pt x="495946" y="0"/>
                  </a:cubicBezTo>
                </a:path>
              </a:pathLst>
            </a:custGeom>
            <a:noFill/>
            <a:ln w="1905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7331039" y="3148678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4" name="Object 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8225859"/>
                </p:ext>
              </p:extLst>
            </p:nvPr>
          </p:nvGraphicFramePr>
          <p:xfrm>
            <a:off x="7281296" y="2929735"/>
            <a:ext cx="209484" cy="195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190440" imgH="177480" progId="">
                    <p:embed/>
                  </p:oleObj>
                </mc:Choice>
                <mc:Fallback>
                  <p:oleObj name="Equation" r:id="rId29" imgW="190440" imgH="177480" progId="">
                    <p:embed/>
                    <p:pic>
                      <p:nvPicPr>
                        <p:cNvPr id="0" name="Picture 4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1296" y="2929735"/>
                          <a:ext cx="209484" cy="1952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5" name="Rectangle 64"/>
          <p:cNvSpPr/>
          <p:nvPr/>
        </p:nvSpPr>
        <p:spPr>
          <a:xfrm>
            <a:off x="2050054" y="2393686"/>
            <a:ext cx="640101" cy="19985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3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3" grpId="0"/>
      <p:bldP spid="3153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   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94152" y="87765"/>
            <a:ext cx="3020531" cy="2880375"/>
            <a:chOff x="166688" y="1384626"/>
            <a:chExt cx="4318632" cy="4118243"/>
          </a:xfrm>
        </p:grpSpPr>
        <p:pic>
          <p:nvPicPr>
            <p:cNvPr id="4" name="Picture 2" descr="Fig10_03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855" y="1384626"/>
              <a:ext cx="3822722" cy="4118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1144986"/>
                </p:ext>
              </p:extLst>
            </p:nvPr>
          </p:nvGraphicFramePr>
          <p:xfrm>
            <a:off x="2190890" y="5242615"/>
            <a:ext cx="74610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96880" imgH="177480" progId="">
                    <p:embed/>
                  </p:oleObj>
                </mc:Choice>
                <mc:Fallback>
                  <p:oleObj name="Equation" r:id="rId5" imgW="596880" imgH="177480" progId="">
                    <p:embed/>
                    <p:pic>
                      <p:nvPicPr>
                        <p:cNvPr id="0" name="Picture 4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0890" y="5242615"/>
                          <a:ext cx="74610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4335070"/>
                </p:ext>
              </p:extLst>
            </p:nvPr>
          </p:nvGraphicFramePr>
          <p:xfrm>
            <a:off x="3312158" y="4298250"/>
            <a:ext cx="117316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939800" imgH="228600" progId="">
                    <p:embed/>
                  </p:oleObj>
                </mc:Choice>
                <mc:Fallback>
                  <p:oleObj name="Equation" r:id="rId7" imgW="939800" imgH="228600" progId="">
                    <p:embed/>
                    <p:pic>
                      <p:nvPicPr>
                        <p:cNvPr id="0" name="Picture 4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158" y="4298250"/>
                          <a:ext cx="117316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5153094"/>
                </p:ext>
              </p:extLst>
            </p:nvPr>
          </p:nvGraphicFramePr>
          <p:xfrm>
            <a:off x="166688" y="4681538"/>
            <a:ext cx="88741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11000" imgH="228600" progId="">
                    <p:embed/>
                  </p:oleObj>
                </mc:Choice>
                <mc:Fallback>
                  <p:oleObj name="Equation" r:id="rId9" imgW="711000" imgH="228600" progId="">
                    <p:embed/>
                    <p:pic>
                      <p:nvPicPr>
                        <p:cNvPr id="0" name="Picture 4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688" y="4681538"/>
                          <a:ext cx="88741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9094759"/>
                </p:ext>
              </p:extLst>
            </p:nvPr>
          </p:nvGraphicFramePr>
          <p:xfrm>
            <a:off x="292100" y="1884730"/>
            <a:ext cx="7620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09480" imgH="228600" progId="">
                    <p:embed/>
                  </p:oleObj>
                </mc:Choice>
                <mc:Fallback>
                  <p:oleObj name="Equation" r:id="rId11" imgW="609480" imgH="228600" progId="">
                    <p:embed/>
                    <p:pic>
                      <p:nvPicPr>
                        <p:cNvPr id="0" name="Picture 4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100" y="1884730"/>
                          <a:ext cx="76200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17486" name="Picture 46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496"/>
          <a:stretch/>
        </p:blipFill>
        <p:spPr bwMode="auto">
          <a:xfrm>
            <a:off x="3992360" y="1254950"/>
            <a:ext cx="3152775" cy="87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" name="Group 34"/>
          <p:cNvGrpSpPr>
            <a:grpSpLocks noChangeAspect="1"/>
          </p:cNvGrpSpPr>
          <p:nvPr/>
        </p:nvGrpSpPr>
        <p:grpSpPr>
          <a:xfrm>
            <a:off x="232235" y="3006340"/>
            <a:ext cx="3070688" cy="3187820"/>
            <a:chOff x="4485320" y="1307817"/>
            <a:chExt cx="4402271" cy="4570195"/>
          </a:xfrm>
        </p:grpSpPr>
        <p:sp>
          <p:nvSpPr>
            <p:cNvPr id="36" name="Freeform 35"/>
            <p:cNvSpPr/>
            <p:nvPr/>
          </p:nvSpPr>
          <p:spPr>
            <a:xfrm>
              <a:off x="6737985" y="4097237"/>
              <a:ext cx="353439" cy="1018240"/>
            </a:xfrm>
            <a:custGeom>
              <a:avLst/>
              <a:gdLst>
                <a:gd name="connsiteX0" fmla="*/ 0 w 488272"/>
                <a:gd name="connsiteY0" fmla="*/ 0 h 1571348"/>
                <a:gd name="connsiteX1" fmla="*/ 213064 w 488272"/>
                <a:gd name="connsiteY1" fmla="*/ 372863 h 1571348"/>
                <a:gd name="connsiteX2" fmla="*/ 488272 w 488272"/>
                <a:gd name="connsiteY2" fmla="*/ 1571348 h 157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272" h="1571348">
                  <a:moveTo>
                    <a:pt x="0" y="0"/>
                  </a:moveTo>
                  <a:cubicBezTo>
                    <a:pt x="65842" y="55486"/>
                    <a:pt x="131685" y="110972"/>
                    <a:pt x="213064" y="372863"/>
                  </a:cubicBezTo>
                  <a:cubicBezTo>
                    <a:pt x="294443" y="634754"/>
                    <a:pt x="391357" y="1103051"/>
                    <a:pt x="488272" y="1571348"/>
                  </a:cubicBezTo>
                </a:path>
              </a:pathLst>
            </a:cu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>
              <a:stCxn id="43" idx="4"/>
            </p:cNvCxnSpPr>
            <p:nvPr/>
          </p:nvCxnSpPr>
          <p:spPr>
            <a:xfrm flipH="1" flipV="1">
              <a:off x="5661571" y="2008015"/>
              <a:ext cx="76810" cy="12200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8" name="Picture 9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485320" y="1307817"/>
              <a:ext cx="4402271" cy="4570195"/>
            </a:xfrm>
            <a:prstGeom prst="rect">
              <a:avLst/>
            </a:prstGeom>
            <a:noFill/>
            <a:ln w="9525">
              <a:noFill/>
              <a:prstDash val="lgDash"/>
              <a:miter lim="800000"/>
              <a:headEnd/>
              <a:tailEnd/>
            </a:ln>
            <a:effectLst/>
          </p:spPr>
        </p:pic>
        <p:cxnSp>
          <p:nvCxnSpPr>
            <p:cNvPr id="39" name="Straight Connector 38"/>
            <p:cNvCxnSpPr/>
            <p:nvPr/>
          </p:nvCxnSpPr>
          <p:spPr>
            <a:xfrm>
              <a:off x="5738381" y="3189662"/>
              <a:ext cx="18434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5181509" y="3746534"/>
              <a:ext cx="11137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738381" y="4303407"/>
              <a:ext cx="109951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reeform 41"/>
            <p:cNvSpPr/>
            <p:nvPr/>
          </p:nvSpPr>
          <p:spPr>
            <a:xfrm>
              <a:off x="6876301" y="3186296"/>
              <a:ext cx="705524" cy="1117111"/>
            </a:xfrm>
            <a:custGeom>
              <a:avLst/>
              <a:gdLst>
                <a:gd name="connsiteX0" fmla="*/ 0 w 1095768"/>
                <a:gd name="connsiteY0" fmla="*/ 1110883 h 1110883"/>
                <a:gd name="connsiteX1" fmla="*/ 453421 w 1095768"/>
                <a:gd name="connsiteY1" fmla="*/ 589448 h 1110883"/>
                <a:gd name="connsiteX2" fmla="*/ 1095768 w 1095768"/>
                <a:gd name="connsiteY2" fmla="*/ 0 h 1110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768" h="1110883">
                  <a:moveTo>
                    <a:pt x="0" y="1110883"/>
                  </a:moveTo>
                  <a:cubicBezTo>
                    <a:pt x="135396" y="942739"/>
                    <a:pt x="270793" y="774595"/>
                    <a:pt x="453421" y="589448"/>
                  </a:cubicBezTo>
                  <a:cubicBezTo>
                    <a:pt x="636049" y="404301"/>
                    <a:pt x="865908" y="202150"/>
                    <a:pt x="1095768" y="0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99976" y="3151257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699976" y="4265002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6837895" y="4265002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7543416" y="3151257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7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748149"/>
                </p:ext>
              </p:extLst>
            </p:nvPr>
          </p:nvGraphicFramePr>
          <p:xfrm>
            <a:off x="6790519" y="4309694"/>
            <a:ext cx="100012" cy="185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88707" imgH="164742" progId="">
                    <p:embed/>
                  </p:oleObj>
                </mc:Choice>
                <mc:Fallback>
                  <p:oleObj name="Equation" r:id="rId15" imgW="88707" imgH="164742" progId="">
                    <p:embed/>
                    <p:pic>
                      <p:nvPicPr>
                        <p:cNvPr id="0" name="Picture 4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0519" y="4309694"/>
                          <a:ext cx="100012" cy="185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2135697"/>
                </p:ext>
              </p:extLst>
            </p:nvPr>
          </p:nvGraphicFramePr>
          <p:xfrm>
            <a:off x="7697036" y="3080735"/>
            <a:ext cx="142875" cy="185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26780" imgH="164814" progId="">
                    <p:embed/>
                  </p:oleObj>
                </mc:Choice>
                <mc:Fallback>
                  <p:oleObj name="Equation" r:id="rId17" imgW="126780" imgH="164814" progId="">
                    <p:embed/>
                    <p:pic>
                      <p:nvPicPr>
                        <p:cNvPr id="0" name="Picture 4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7036" y="3080735"/>
                          <a:ext cx="142875" cy="185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7882518"/>
                </p:ext>
              </p:extLst>
            </p:nvPr>
          </p:nvGraphicFramePr>
          <p:xfrm>
            <a:off x="5532983" y="3066447"/>
            <a:ext cx="128588" cy="200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14102" imgH="177492" progId="">
                    <p:embed/>
                  </p:oleObj>
                </mc:Choice>
                <mc:Fallback>
                  <p:oleObj name="Equation" r:id="rId19" imgW="114102" imgH="177492" progId="">
                    <p:embed/>
                    <p:pic>
                      <p:nvPicPr>
                        <p:cNvPr id="0" name="Picture 4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32983" y="3066447"/>
                          <a:ext cx="128588" cy="200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0920629"/>
                </p:ext>
              </p:extLst>
            </p:nvPr>
          </p:nvGraphicFramePr>
          <p:xfrm>
            <a:off x="5546356" y="4226847"/>
            <a:ext cx="142875" cy="185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26780" imgH="164814" progId="">
                    <p:embed/>
                  </p:oleObj>
                </mc:Choice>
                <mc:Fallback>
                  <p:oleObj name="Equation" r:id="rId21" imgW="126780" imgH="164814" progId="">
                    <p:embed/>
                    <p:pic>
                      <p:nvPicPr>
                        <p:cNvPr id="0" name="Picture 4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6356" y="4226847"/>
                          <a:ext cx="142875" cy="185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2435651"/>
                </p:ext>
              </p:extLst>
            </p:nvPr>
          </p:nvGraphicFramePr>
          <p:xfrm>
            <a:off x="5493720" y="4397705"/>
            <a:ext cx="106335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850680" imgH="177480" progId="">
                    <p:embed/>
                  </p:oleObj>
                </mc:Choice>
                <mc:Fallback>
                  <p:oleObj name="Equation" r:id="rId23" imgW="850680" imgH="177480" progId="">
                    <p:embed/>
                    <p:pic>
                      <p:nvPicPr>
                        <p:cNvPr id="0" name="Picture 4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3720" y="4397705"/>
                          <a:ext cx="106335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9361546"/>
                </p:ext>
              </p:extLst>
            </p:nvPr>
          </p:nvGraphicFramePr>
          <p:xfrm>
            <a:off x="5992985" y="2929735"/>
            <a:ext cx="96795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774360" imgH="177480" progId="">
                    <p:embed/>
                  </p:oleObj>
                </mc:Choice>
                <mc:Fallback>
                  <p:oleObj name="Equation" r:id="rId25" imgW="774360" imgH="177480" progId="">
                    <p:embed/>
                    <p:pic>
                      <p:nvPicPr>
                        <p:cNvPr id="0" name="Picture 4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2985" y="2929735"/>
                          <a:ext cx="96795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Freeform 52"/>
            <p:cNvSpPr/>
            <p:nvPr/>
          </p:nvSpPr>
          <p:spPr>
            <a:xfrm>
              <a:off x="6960093" y="3187083"/>
              <a:ext cx="377067" cy="1039764"/>
            </a:xfrm>
            <a:custGeom>
              <a:avLst/>
              <a:gdLst>
                <a:gd name="connsiteX0" fmla="*/ 0 w 488272"/>
                <a:gd name="connsiteY0" fmla="*/ 0 h 1571348"/>
                <a:gd name="connsiteX1" fmla="*/ 213064 w 488272"/>
                <a:gd name="connsiteY1" fmla="*/ 372863 h 1571348"/>
                <a:gd name="connsiteX2" fmla="*/ 488272 w 488272"/>
                <a:gd name="connsiteY2" fmla="*/ 1571348 h 157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272" h="1571348">
                  <a:moveTo>
                    <a:pt x="0" y="0"/>
                  </a:moveTo>
                  <a:cubicBezTo>
                    <a:pt x="65842" y="55486"/>
                    <a:pt x="131685" y="110972"/>
                    <a:pt x="213064" y="372863"/>
                  </a:cubicBezTo>
                  <a:cubicBezTo>
                    <a:pt x="294443" y="634754"/>
                    <a:pt x="391357" y="1103051"/>
                    <a:pt x="488272" y="1571348"/>
                  </a:cubicBezTo>
                </a:path>
              </a:pathLst>
            </a:cu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44" idx="2"/>
            </p:cNvCxnSpPr>
            <p:nvPr/>
          </p:nvCxnSpPr>
          <p:spPr>
            <a:xfrm flipH="1">
              <a:off x="5148075" y="4303407"/>
              <a:ext cx="551901" cy="32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5032860" y="2883732"/>
              <a:ext cx="115215" cy="141836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Freeform 55"/>
            <p:cNvSpPr/>
            <p:nvPr/>
          </p:nvSpPr>
          <p:spPr>
            <a:xfrm>
              <a:off x="6686455" y="4298250"/>
              <a:ext cx="274480" cy="1018240"/>
            </a:xfrm>
            <a:custGeom>
              <a:avLst/>
              <a:gdLst>
                <a:gd name="connsiteX0" fmla="*/ 0 w 488272"/>
                <a:gd name="connsiteY0" fmla="*/ 0 h 1571348"/>
                <a:gd name="connsiteX1" fmla="*/ 213064 w 488272"/>
                <a:gd name="connsiteY1" fmla="*/ 372863 h 1571348"/>
                <a:gd name="connsiteX2" fmla="*/ 488272 w 488272"/>
                <a:gd name="connsiteY2" fmla="*/ 1571348 h 157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272" h="1571348">
                  <a:moveTo>
                    <a:pt x="0" y="0"/>
                  </a:moveTo>
                  <a:cubicBezTo>
                    <a:pt x="65842" y="55486"/>
                    <a:pt x="131685" y="110972"/>
                    <a:pt x="213064" y="372863"/>
                  </a:cubicBezTo>
                  <a:cubicBezTo>
                    <a:pt x="294443" y="634754"/>
                    <a:pt x="391357" y="1103051"/>
                    <a:pt x="488272" y="1571348"/>
                  </a:cubicBezTo>
                </a:path>
              </a:pathLst>
            </a:cu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flipH="1">
              <a:off x="6288138" y="4097237"/>
              <a:ext cx="449847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8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8583616"/>
                </p:ext>
              </p:extLst>
            </p:nvPr>
          </p:nvGraphicFramePr>
          <p:xfrm>
            <a:off x="7110455" y="5038813"/>
            <a:ext cx="117316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939600" imgH="228600" progId="">
                    <p:embed/>
                  </p:oleObj>
                </mc:Choice>
                <mc:Fallback>
                  <p:oleObj name="Equation" r:id="rId27" imgW="939600" imgH="228600" progId="">
                    <p:embed/>
                    <p:pic>
                      <p:nvPicPr>
                        <p:cNvPr id="0" name="Picture 4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0455" y="5038813"/>
                          <a:ext cx="117316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" name="Freeform 58"/>
            <p:cNvSpPr/>
            <p:nvPr/>
          </p:nvSpPr>
          <p:spPr>
            <a:xfrm>
              <a:off x="6873498" y="3184902"/>
              <a:ext cx="495946" cy="1123627"/>
            </a:xfrm>
            <a:custGeom>
              <a:avLst/>
              <a:gdLst>
                <a:gd name="connsiteX0" fmla="*/ 0 w 495946"/>
                <a:gd name="connsiteY0" fmla="*/ 1123627 h 1123627"/>
                <a:gd name="connsiteX1" fmla="*/ 240224 w 495946"/>
                <a:gd name="connsiteY1" fmla="*/ 418454 h 1123627"/>
                <a:gd name="connsiteX2" fmla="*/ 495946 w 495946"/>
                <a:gd name="connsiteY2" fmla="*/ 0 h 112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946" h="1123627">
                  <a:moveTo>
                    <a:pt x="0" y="1123627"/>
                  </a:moveTo>
                  <a:cubicBezTo>
                    <a:pt x="78783" y="864676"/>
                    <a:pt x="157566" y="605725"/>
                    <a:pt x="240224" y="418454"/>
                  </a:cubicBezTo>
                  <a:cubicBezTo>
                    <a:pt x="322882" y="231183"/>
                    <a:pt x="409414" y="115591"/>
                    <a:pt x="495946" y="0"/>
                  </a:cubicBezTo>
                </a:path>
              </a:pathLst>
            </a:custGeom>
            <a:noFill/>
            <a:ln w="1905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7331039" y="3148678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1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8225859"/>
                </p:ext>
              </p:extLst>
            </p:nvPr>
          </p:nvGraphicFramePr>
          <p:xfrm>
            <a:off x="7281296" y="2929735"/>
            <a:ext cx="209484" cy="195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190440" imgH="177480" progId="">
                    <p:embed/>
                  </p:oleObj>
                </mc:Choice>
                <mc:Fallback>
                  <p:oleObj name="Equation" r:id="rId29" imgW="190440" imgH="177480" progId="">
                    <p:embed/>
                    <p:pic>
                      <p:nvPicPr>
                        <p:cNvPr id="0" name="Picture 4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1296" y="2929735"/>
                          <a:ext cx="209484" cy="1952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" name="Rectangle 61"/>
          <p:cNvSpPr/>
          <p:nvPr/>
        </p:nvSpPr>
        <p:spPr>
          <a:xfrm>
            <a:off x="2050054" y="2393686"/>
            <a:ext cx="640101" cy="19985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46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2" b="39948"/>
          <a:stretch/>
        </p:blipFill>
        <p:spPr bwMode="auto">
          <a:xfrm>
            <a:off x="3992360" y="2238445"/>
            <a:ext cx="3152775" cy="183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46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20" b="24667"/>
          <a:stretch/>
        </p:blipFill>
        <p:spPr bwMode="auto">
          <a:xfrm>
            <a:off x="3992360" y="4120290"/>
            <a:ext cx="3152775" cy="678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6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54"/>
          <a:stretch/>
        </p:blipFill>
        <p:spPr bwMode="auto">
          <a:xfrm>
            <a:off x="3992360" y="4870843"/>
            <a:ext cx="3152775" cy="1070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89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   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94152" y="87765"/>
            <a:ext cx="3020531" cy="2880375"/>
            <a:chOff x="166688" y="1384626"/>
            <a:chExt cx="4318632" cy="4118243"/>
          </a:xfrm>
        </p:grpSpPr>
        <p:pic>
          <p:nvPicPr>
            <p:cNvPr id="4" name="Picture 2" descr="Fig10_03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855" y="1384626"/>
              <a:ext cx="3822722" cy="4118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1144986"/>
                </p:ext>
              </p:extLst>
            </p:nvPr>
          </p:nvGraphicFramePr>
          <p:xfrm>
            <a:off x="2190890" y="5242615"/>
            <a:ext cx="74610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96880" imgH="177480" progId="">
                    <p:embed/>
                  </p:oleObj>
                </mc:Choice>
                <mc:Fallback>
                  <p:oleObj name="Equation" r:id="rId5" imgW="596880" imgH="177480" progId="">
                    <p:embed/>
                    <p:pic>
                      <p:nvPicPr>
                        <p:cNvPr id="0" name="Picture 4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0890" y="5242615"/>
                          <a:ext cx="74610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4335070"/>
                </p:ext>
              </p:extLst>
            </p:nvPr>
          </p:nvGraphicFramePr>
          <p:xfrm>
            <a:off x="3312158" y="4298250"/>
            <a:ext cx="117316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939800" imgH="228600" progId="">
                    <p:embed/>
                  </p:oleObj>
                </mc:Choice>
                <mc:Fallback>
                  <p:oleObj name="Equation" r:id="rId7" imgW="939800" imgH="228600" progId="">
                    <p:embed/>
                    <p:pic>
                      <p:nvPicPr>
                        <p:cNvPr id="0" name="Picture 4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158" y="4298250"/>
                          <a:ext cx="117316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5153094"/>
                </p:ext>
              </p:extLst>
            </p:nvPr>
          </p:nvGraphicFramePr>
          <p:xfrm>
            <a:off x="166688" y="4681538"/>
            <a:ext cx="88741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11000" imgH="228600" progId="">
                    <p:embed/>
                  </p:oleObj>
                </mc:Choice>
                <mc:Fallback>
                  <p:oleObj name="Equation" r:id="rId9" imgW="711000" imgH="228600" progId="">
                    <p:embed/>
                    <p:pic>
                      <p:nvPicPr>
                        <p:cNvPr id="0" name="Picture 4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688" y="4681538"/>
                          <a:ext cx="88741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9094759"/>
                </p:ext>
              </p:extLst>
            </p:nvPr>
          </p:nvGraphicFramePr>
          <p:xfrm>
            <a:off x="292100" y="1884730"/>
            <a:ext cx="7620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09480" imgH="228600" progId="">
                    <p:embed/>
                  </p:oleObj>
                </mc:Choice>
                <mc:Fallback>
                  <p:oleObj name="Equation" r:id="rId11" imgW="609480" imgH="228600" progId="">
                    <p:embed/>
                    <p:pic>
                      <p:nvPicPr>
                        <p:cNvPr id="0" name="Picture 4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100" y="1884730"/>
                          <a:ext cx="76200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232235" y="3006340"/>
            <a:ext cx="3070688" cy="3187820"/>
            <a:chOff x="4485320" y="1307817"/>
            <a:chExt cx="4402271" cy="4570195"/>
          </a:xfrm>
        </p:grpSpPr>
        <p:sp>
          <p:nvSpPr>
            <p:cNvPr id="35" name="Freeform 34"/>
            <p:cNvSpPr/>
            <p:nvPr/>
          </p:nvSpPr>
          <p:spPr>
            <a:xfrm>
              <a:off x="6737985" y="4097237"/>
              <a:ext cx="353439" cy="1018240"/>
            </a:xfrm>
            <a:custGeom>
              <a:avLst/>
              <a:gdLst>
                <a:gd name="connsiteX0" fmla="*/ 0 w 488272"/>
                <a:gd name="connsiteY0" fmla="*/ 0 h 1571348"/>
                <a:gd name="connsiteX1" fmla="*/ 213064 w 488272"/>
                <a:gd name="connsiteY1" fmla="*/ 372863 h 1571348"/>
                <a:gd name="connsiteX2" fmla="*/ 488272 w 488272"/>
                <a:gd name="connsiteY2" fmla="*/ 1571348 h 157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272" h="1571348">
                  <a:moveTo>
                    <a:pt x="0" y="0"/>
                  </a:moveTo>
                  <a:cubicBezTo>
                    <a:pt x="65842" y="55486"/>
                    <a:pt x="131685" y="110972"/>
                    <a:pt x="213064" y="372863"/>
                  </a:cubicBezTo>
                  <a:cubicBezTo>
                    <a:pt x="294443" y="634754"/>
                    <a:pt x="391357" y="1103051"/>
                    <a:pt x="488272" y="1571348"/>
                  </a:cubicBezTo>
                </a:path>
              </a:pathLst>
            </a:cu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42" idx="4"/>
            </p:cNvCxnSpPr>
            <p:nvPr/>
          </p:nvCxnSpPr>
          <p:spPr>
            <a:xfrm flipH="1" flipV="1">
              <a:off x="5661571" y="2008015"/>
              <a:ext cx="76810" cy="12200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7" name="Picture 9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485320" y="1307817"/>
              <a:ext cx="4402271" cy="4570195"/>
            </a:xfrm>
            <a:prstGeom prst="rect">
              <a:avLst/>
            </a:prstGeom>
            <a:noFill/>
            <a:ln w="9525">
              <a:noFill/>
              <a:prstDash val="lgDash"/>
              <a:miter lim="800000"/>
              <a:headEnd/>
              <a:tailEnd/>
            </a:ln>
            <a:effectLst/>
          </p:spPr>
        </p:pic>
        <p:cxnSp>
          <p:nvCxnSpPr>
            <p:cNvPr id="38" name="Straight Connector 37"/>
            <p:cNvCxnSpPr/>
            <p:nvPr/>
          </p:nvCxnSpPr>
          <p:spPr>
            <a:xfrm>
              <a:off x="5738381" y="3189662"/>
              <a:ext cx="18434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181509" y="3746534"/>
              <a:ext cx="11137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738381" y="4303407"/>
              <a:ext cx="109951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Freeform 40"/>
            <p:cNvSpPr/>
            <p:nvPr/>
          </p:nvSpPr>
          <p:spPr>
            <a:xfrm>
              <a:off x="6876301" y="3186296"/>
              <a:ext cx="705524" cy="1117111"/>
            </a:xfrm>
            <a:custGeom>
              <a:avLst/>
              <a:gdLst>
                <a:gd name="connsiteX0" fmla="*/ 0 w 1095768"/>
                <a:gd name="connsiteY0" fmla="*/ 1110883 h 1110883"/>
                <a:gd name="connsiteX1" fmla="*/ 453421 w 1095768"/>
                <a:gd name="connsiteY1" fmla="*/ 589448 h 1110883"/>
                <a:gd name="connsiteX2" fmla="*/ 1095768 w 1095768"/>
                <a:gd name="connsiteY2" fmla="*/ 0 h 1110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768" h="1110883">
                  <a:moveTo>
                    <a:pt x="0" y="1110883"/>
                  </a:moveTo>
                  <a:cubicBezTo>
                    <a:pt x="135396" y="942739"/>
                    <a:pt x="270793" y="774595"/>
                    <a:pt x="453421" y="589448"/>
                  </a:cubicBezTo>
                  <a:cubicBezTo>
                    <a:pt x="636049" y="404301"/>
                    <a:pt x="865908" y="202150"/>
                    <a:pt x="1095768" y="0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99976" y="3151257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99976" y="4265002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837895" y="4265002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543416" y="3151257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748149"/>
                </p:ext>
              </p:extLst>
            </p:nvPr>
          </p:nvGraphicFramePr>
          <p:xfrm>
            <a:off x="6790519" y="4309694"/>
            <a:ext cx="100012" cy="185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88707" imgH="164742" progId="">
                    <p:embed/>
                  </p:oleObj>
                </mc:Choice>
                <mc:Fallback>
                  <p:oleObj name="Equation" r:id="rId14" imgW="88707" imgH="164742" progId="">
                    <p:embed/>
                    <p:pic>
                      <p:nvPicPr>
                        <p:cNvPr id="0" name="Picture 4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0519" y="4309694"/>
                          <a:ext cx="100012" cy="185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2135697"/>
                </p:ext>
              </p:extLst>
            </p:nvPr>
          </p:nvGraphicFramePr>
          <p:xfrm>
            <a:off x="7697036" y="3080735"/>
            <a:ext cx="142875" cy="185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26780" imgH="164814" progId="">
                    <p:embed/>
                  </p:oleObj>
                </mc:Choice>
                <mc:Fallback>
                  <p:oleObj name="Equation" r:id="rId16" imgW="126780" imgH="164814" progId="">
                    <p:embed/>
                    <p:pic>
                      <p:nvPicPr>
                        <p:cNvPr id="0" name="Picture 4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7036" y="3080735"/>
                          <a:ext cx="142875" cy="185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7882518"/>
                </p:ext>
              </p:extLst>
            </p:nvPr>
          </p:nvGraphicFramePr>
          <p:xfrm>
            <a:off x="5532983" y="3066447"/>
            <a:ext cx="128588" cy="200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14102" imgH="177492" progId="">
                    <p:embed/>
                  </p:oleObj>
                </mc:Choice>
                <mc:Fallback>
                  <p:oleObj name="Equation" r:id="rId18" imgW="114102" imgH="177492" progId="">
                    <p:embed/>
                    <p:pic>
                      <p:nvPicPr>
                        <p:cNvPr id="0" name="Picture 4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32983" y="3066447"/>
                          <a:ext cx="128588" cy="200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0920629"/>
                </p:ext>
              </p:extLst>
            </p:nvPr>
          </p:nvGraphicFramePr>
          <p:xfrm>
            <a:off x="5546356" y="4226847"/>
            <a:ext cx="142875" cy="185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26780" imgH="164814" progId="">
                    <p:embed/>
                  </p:oleObj>
                </mc:Choice>
                <mc:Fallback>
                  <p:oleObj name="Equation" r:id="rId20" imgW="126780" imgH="164814" progId="">
                    <p:embed/>
                    <p:pic>
                      <p:nvPicPr>
                        <p:cNvPr id="0" name="Picture 4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6356" y="4226847"/>
                          <a:ext cx="142875" cy="185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2435651"/>
                </p:ext>
              </p:extLst>
            </p:nvPr>
          </p:nvGraphicFramePr>
          <p:xfrm>
            <a:off x="5493720" y="4397705"/>
            <a:ext cx="106335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850680" imgH="177480" progId="">
                    <p:embed/>
                  </p:oleObj>
                </mc:Choice>
                <mc:Fallback>
                  <p:oleObj name="Equation" r:id="rId22" imgW="850680" imgH="177480" progId="">
                    <p:embed/>
                    <p:pic>
                      <p:nvPicPr>
                        <p:cNvPr id="0" name="Picture 4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3720" y="4397705"/>
                          <a:ext cx="106335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9361546"/>
                </p:ext>
              </p:extLst>
            </p:nvPr>
          </p:nvGraphicFramePr>
          <p:xfrm>
            <a:off x="5992985" y="2929735"/>
            <a:ext cx="96795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774360" imgH="177480" progId="">
                    <p:embed/>
                  </p:oleObj>
                </mc:Choice>
                <mc:Fallback>
                  <p:oleObj name="Equation" r:id="rId24" imgW="774360" imgH="177480" progId="">
                    <p:embed/>
                    <p:pic>
                      <p:nvPicPr>
                        <p:cNvPr id="0" name="Picture 4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2985" y="2929735"/>
                          <a:ext cx="96795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Freeform 51"/>
            <p:cNvSpPr/>
            <p:nvPr/>
          </p:nvSpPr>
          <p:spPr>
            <a:xfrm>
              <a:off x="6960093" y="3187083"/>
              <a:ext cx="377067" cy="1039764"/>
            </a:xfrm>
            <a:custGeom>
              <a:avLst/>
              <a:gdLst>
                <a:gd name="connsiteX0" fmla="*/ 0 w 488272"/>
                <a:gd name="connsiteY0" fmla="*/ 0 h 1571348"/>
                <a:gd name="connsiteX1" fmla="*/ 213064 w 488272"/>
                <a:gd name="connsiteY1" fmla="*/ 372863 h 1571348"/>
                <a:gd name="connsiteX2" fmla="*/ 488272 w 488272"/>
                <a:gd name="connsiteY2" fmla="*/ 1571348 h 157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272" h="1571348">
                  <a:moveTo>
                    <a:pt x="0" y="0"/>
                  </a:moveTo>
                  <a:cubicBezTo>
                    <a:pt x="65842" y="55486"/>
                    <a:pt x="131685" y="110972"/>
                    <a:pt x="213064" y="372863"/>
                  </a:cubicBezTo>
                  <a:cubicBezTo>
                    <a:pt x="294443" y="634754"/>
                    <a:pt x="391357" y="1103051"/>
                    <a:pt x="488272" y="1571348"/>
                  </a:cubicBezTo>
                </a:path>
              </a:pathLst>
            </a:cu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>
              <a:stCxn id="43" idx="2"/>
            </p:cNvCxnSpPr>
            <p:nvPr/>
          </p:nvCxnSpPr>
          <p:spPr>
            <a:xfrm flipH="1">
              <a:off x="5148075" y="4303407"/>
              <a:ext cx="551901" cy="32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 flipV="1">
              <a:off x="5032860" y="2883732"/>
              <a:ext cx="115215" cy="141836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eform 54"/>
            <p:cNvSpPr/>
            <p:nvPr/>
          </p:nvSpPr>
          <p:spPr>
            <a:xfrm>
              <a:off x="6686455" y="4298250"/>
              <a:ext cx="274480" cy="1018240"/>
            </a:xfrm>
            <a:custGeom>
              <a:avLst/>
              <a:gdLst>
                <a:gd name="connsiteX0" fmla="*/ 0 w 488272"/>
                <a:gd name="connsiteY0" fmla="*/ 0 h 1571348"/>
                <a:gd name="connsiteX1" fmla="*/ 213064 w 488272"/>
                <a:gd name="connsiteY1" fmla="*/ 372863 h 1571348"/>
                <a:gd name="connsiteX2" fmla="*/ 488272 w 488272"/>
                <a:gd name="connsiteY2" fmla="*/ 1571348 h 157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272" h="1571348">
                  <a:moveTo>
                    <a:pt x="0" y="0"/>
                  </a:moveTo>
                  <a:cubicBezTo>
                    <a:pt x="65842" y="55486"/>
                    <a:pt x="131685" y="110972"/>
                    <a:pt x="213064" y="372863"/>
                  </a:cubicBezTo>
                  <a:cubicBezTo>
                    <a:pt x="294443" y="634754"/>
                    <a:pt x="391357" y="1103051"/>
                    <a:pt x="488272" y="1571348"/>
                  </a:cubicBezTo>
                </a:path>
              </a:pathLst>
            </a:cu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 flipH="1">
              <a:off x="6288138" y="4097237"/>
              <a:ext cx="449847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8583616"/>
                </p:ext>
              </p:extLst>
            </p:nvPr>
          </p:nvGraphicFramePr>
          <p:xfrm>
            <a:off x="7110455" y="5038813"/>
            <a:ext cx="117316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939600" imgH="228600" progId="">
                    <p:embed/>
                  </p:oleObj>
                </mc:Choice>
                <mc:Fallback>
                  <p:oleObj name="Equation" r:id="rId26" imgW="939600" imgH="228600" progId="">
                    <p:embed/>
                    <p:pic>
                      <p:nvPicPr>
                        <p:cNvPr id="0" name="Picture 4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0455" y="5038813"/>
                          <a:ext cx="117316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Freeform 57"/>
            <p:cNvSpPr/>
            <p:nvPr/>
          </p:nvSpPr>
          <p:spPr>
            <a:xfrm>
              <a:off x="6873498" y="3184902"/>
              <a:ext cx="495946" cy="1123627"/>
            </a:xfrm>
            <a:custGeom>
              <a:avLst/>
              <a:gdLst>
                <a:gd name="connsiteX0" fmla="*/ 0 w 495946"/>
                <a:gd name="connsiteY0" fmla="*/ 1123627 h 1123627"/>
                <a:gd name="connsiteX1" fmla="*/ 240224 w 495946"/>
                <a:gd name="connsiteY1" fmla="*/ 418454 h 1123627"/>
                <a:gd name="connsiteX2" fmla="*/ 495946 w 495946"/>
                <a:gd name="connsiteY2" fmla="*/ 0 h 112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946" h="1123627">
                  <a:moveTo>
                    <a:pt x="0" y="1123627"/>
                  </a:moveTo>
                  <a:cubicBezTo>
                    <a:pt x="78783" y="864676"/>
                    <a:pt x="157566" y="605725"/>
                    <a:pt x="240224" y="418454"/>
                  </a:cubicBezTo>
                  <a:cubicBezTo>
                    <a:pt x="322882" y="231183"/>
                    <a:pt x="409414" y="115591"/>
                    <a:pt x="495946" y="0"/>
                  </a:cubicBezTo>
                </a:path>
              </a:pathLst>
            </a:custGeom>
            <a:noFill/>
            <a:ln w="1905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7331039" y="3148678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0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8225859"/>
                </p:ext>
              </p:extLst>
            </p:nvPr>
          </p:nvGraphicFramePr>
          <p:xfrm>
            <a:off x="7281296" y="2929735"/>
            <a:ext cx="209484" cy="195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190440" imgH="177480" progId="">
                    <p:embed/>
                  </p:oleObj>
                </mc:Choice>
                <mc:Fallback>
                  <p:oleObj name="Equation" r:id="rId28" imgW="190440" imgH="177480" progId="">
                    <p:embed/>
                    <p:pic>
                      <p:nvPicPr>
                        <p:cNvPr id="0" name="Picture 4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1296" y="2929735"/>
                          <a:ext cx="209484" cy="1952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" name="TextBox 60"/>
          <p:cNvSpPr txBox="1"/>
          <p:nvPr/>
        </p:nvSpPr>
        <p:spPr>
          <a:xfrm>
            <a:off x="3895854" y="1167000"/>
            <a:ext cx="4411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property table is complete!</a:t>
            </a:r>
          </a:p>
        </p:txBody>
      </p:sp>
      <p:pic>
        <p:nvPicPr>
          <p:cNvPr id="318675" name="Picture 211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60" y="1666265"/>
            <a:ext cx="521017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8676" name="Picture 212"/>
          <p:cNvPicPr>
            <a:picLocks noChangeAspect="1" noChangeArrowheads="1"/>
          </p:cNvPicPr>
          <p:nvPr/>
        </p:nvPicPr>
        <p:blipFill rotWithShape="1"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209"/>
          <a:stretch/>
        </p:blipFill>
        <p:spPr bwMode="auto">
          <a:xfrm>
            <a:off x="3305132" y="3675595"/>
            <a:ext cx="5705475" cy="924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Rectangle 61"/>
          <p:cNvSpPr/>
          <p:nvPr/>
        </p:nvSpPr>
        <p:spPr>
          <a:xfrm>
            <a:off x="2050054" y="2393686"/>
            <a:ext cx="640101" cy="19985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212"/>
          <p:cNvPicPr>
            <a:picLocks noChangeAspect="1" noChangeArrowheads="1"/>
          </p:cNvPicPr>
          <p:nvPr/>
        </p:nvPicPr>
        <p:blipFill rotWithShape="1"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56" b="26293"/>
          <a:stretch/>
        </p:blipFill>
        <p:spPr bwMode="auto">
          <a:xfrm>
            <a:off x="3302923" y="4522571"/>
            <a:ext cx="5705475" cy="60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212"/>
          <p:cNvPicPr>
            <a:picLocks noChangeAspect="1" noChangeArrowheads="1"/>
          </p:cNvPicPr>
          <p:nvPr/>
        </p:nvPicPr>
        <p:blipFill rotWithShape="1"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07"/>
          <a:stretch/>
        </p:blipFill>
        <p:spPr bwMode="auto">
          <a:xfrm>
            <a:off x="3302922" y="5157042"/>
            <a:ext cx="5705475" cy="53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89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1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   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94152" y="87765"/>
            <a:ext cx="3020531" cy="2880375"/>
            <a:chOff x="166688" y="1384626"/>
            <a:chExt cx="4318632" cy="4118243"/>
          </a:xfrm>
        </p:grpSpPr>
        <p:pic>
          <p:nvPicPr>
            <p:cNvPr id="4" name="Picture 2" descr="Fig10_03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855" y="1384626"/>
              <a:ext cx="3822722" cy="4118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1144986"/>
                </p:ext>
              </p:extLst>
            </p:nvPr>
          </p:nvGraphicFramePr>
          <p:xfrm>
            <a:off x="2190890" y="5242615"/>
            <a:ext cx="74610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596880" imgH="177480" progId="">
                    <p:embed/>
                  </p:oleObj>
                </mc:Choice>
                <mc:Fallback>
                  <p:oleObj name="Equation" r:id="rId5" imgW="596880" imgH="177480" progId="">
                    <p:embed/>
                    <p:pic>
                      <p:nvPicPr>
                        <p:cNvPr id="0" name="Picture 4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0890" y="5242615"/>
                          <a:ext cx="74610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4335070"/>
                </p:ext>
              </p:extLst>
            </p:nvPr>
          </p:nvGraphicFramePr>
          <p:xfrm>
            <a:off x="3312158" y="4298250"/>
            <a:ext cx="117316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939800" imgH="228600" progId="">
                    <p:embed/>
                  </p:oleObj>
                </mc:Choice>
                <mc:Fallback>
                  <p:oleObj name="Equation" r:id="rId7" imgW="939800" imgH="228600" progId="">
                    <p:embed/>
                    <p:pic>
                      <p:nvPicPr>
                        <p:cNvPr id="0" name="Picture 4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158" y="4298250"/>
                          <a:ext cx="117316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5153094"/>
                </p:ext>
              </p:extLst>
            </p:nvPr>
          </p:nvGraphicFramePr>
          <p:xfrm>
            <a:off x="166688" y="4681538"/>
            <a:ext cx="88741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11000" imgH="228600" progId="">
                    <p:embed/>
                  </p:oleObj>
                </mc:Choice>
                <mc:Fallback>
                  <p:oleObj name="Equation" r:id="rId9" imgW="711000" imgH="228600" progId="">
                    <p:embed/>
                    <p:pic>
                      <p:nvPicPr>
                        <p:cNvPr id="0" name="Picture 4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688" y="4681538"/>
                          <a:ext cx="88741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9094759"/>
                </p:ext>
              </p:extLst>
            </p:nvPr>
          </p:nvGraphicFramePr>
          <p:xfrm>
            <a:off x="292100" y="1884730"/>
            <a:ext cx="7620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609480" imgH="228600" progId="">
                    <p:embed/>
                  </p:oleObj>
                </mc:Choice>
                <mc:Fallback>
                  <p:oleObj name="Equation" r:id="rId11" imgW="609480" imgH="228600" progId="">
                    <p:embed/>
                    <p:pic>
                      <p:nvPicPr>
                        <p:cNvPr id="0" name="Picture 4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100" y="1884730"/>
                          <a:ext cx="76200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232235" y="3006340"/>
            <a:ext cx="3070688" cy="3187820"/>
            <a:chOff x="4485320" y="1307817"/>
            <a:chExt cx="4402271" cy="4570195"/>
          </a:xfrm>
        </p:grpSpPr>
        <p:sp>
          <p:nvSpPr>
            <p:cNvPr id="35" name="Freeform 34"/>
            <p:cNvSpPr/>
            <p:nvPr/>
          </p:nvSpPr>
          <p:spPr>
            <a:xfrm>
              <a:off x="6737985" y="4097237"/>
              <a:ext cx="353439" cy="1018240"/>
            </a:xfrm>
            <a:custGeom>
              <a:avLst/>
              <a:gdLst>
                <a:gd name="connsiteX0" fmla="*/ 0 w 488272"/>
                <a:gd name="connsiteY0" fmla="*/ 0 h 1571348"/>
                <a:gd name="connsiteX1" fmla="*/ 213064 w 488272"/>
                <a:gd name="connsiteY1" fmla="*/ 372863 h 1571348"/>
                <a:gd name="connsiteX2" fmla="*/ 488272 w 488272"/>
                <a:gd name="connsiteY2" fmla="*/ 1571348 h 157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272" h="1571348">
                  <a:moveTo>
                    <a:pt x="0" y="0"/>
                  </a:moveTo>
                  <a:cubicBezTo>
                    <a:pt x="65842" y="55486"/>
                    <a:pt x="131685" y="110972"/>
                    <a:pt x="213064" y="372863"/>
                  </a:cubicBezTo>
                  <a:cubicBezTo>
                    <a:pt x="294443" y="634754"/>
                    <a:pt x="391357" y="1103051"/>
                    <a:pt x="488272" y="1571348"/>
                  </a:cubicBezTo>
                </a:path>
              </a:pathLst>
            </a:cu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42" idx="4"/>
            </p:cNvCxnSpPr>
            <p:nvPr/>
          </p:nvCxnSpPr>
          <p:spPr>
            <a:xfrm flipH="1" flipV="1">
              <a:off x="5661571" y="2008015"/>
              <a:ext cx="76810" cy="12200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7" name="Picture 9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485320" y="1307817"/>
              <a:ext cx="4402271" cy="4570195"/>
            </a:xfrm>
            <a:prstGeom prst="rect">
              <a:avLst/>
            </a:prstGeom>
            <a:noFill/>
            <a:ln w="9525">
              <a:noFill/>
              <a:prstDash val="lgDash"/>
              <a:miter lim="800000"/>
              <a:headEnd/>
              <a:tailEnd/>
            </a:ln>
            <a:effectLst/>
          </p:spPr>
        </p:pic>
        <p:cxnSp>
          <p:nvCxnSpPr>
            <p:cNvPr id="38" name="Straight Connector 37"/>
            <p:cNvCxnSpPr/>
            <p:nvPr/>
          </p:nvCxnSpPr>
          <p:spPr>
            <a:xfrm>
              <a:off x="5738381" y="3189662"/>
              <a:ext cx="18434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181509" y="3746534"/>
              <a:ext cx="111374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738381" y="4303407"/>
              <a:ext cx="109951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Freeform 40"/>
            <p:cNvSpPr/>
            <p:nvPr/>
          </p:nvSpPr>
          <p:spPr>
            <a:xfrm>
              <a:off x="6876301" y="3186296"/>
              <a:ext cx="705524" cy="1117111"/>
            </a:xfrm>
            <a:custGeom>
              <a:avLst/>
              <a:gdLst>
                <a:gd name="connsiteX0" fmla="*/ 0 w 1095768"/>
                <a:gd name="connsiteY0" fmla="*/ 1110883 h 1110883"/>
                <a:gd name="connsiteX1" fmla="*/ 453421 w 1095768"/>
                <a:gd name="connsiteY1" fmla="*/ 589448 h 1110883"/>
                <a:gd name="connsiteX2" fmla="*/ 1095768 w 1095768"/>
                <a:gd name="connsiteY2" fmla="*/ 0 h 1110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768" h="1110883">
                  <a:moveTo>
                    <a:pt x="0" y="1110883"/>
                  </a:moveTo>
                  <a:cubicBezTo>
                    <a:pt x="135396" y="942739"/>
                    <a:pt x="270793" y="774595"/>
                    <a:pt x="453421" y="589448"/>
                  </a:cubicBezTo>
                  <a:cubicBezTo>
                    <a:pt x="636049" y="404301"/>
                    <a:pt x="865908" y="202150"/>
                    <a:pt x="1095768" y="0"/>
                  </a:cubicBez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699976" y="3151257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699976" y="4265002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837895" y="4265002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543416" y="3151257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748149"/>
                </p:ext>
              </p:extLst>
            </p:nvPr>
          </p:nvGraphicFramePr>
          <p:xfrm>
            <a:off x="6790519" y="4309694"/>
            <a:ext cx="100012" cy="185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88707" imgH="164742" progId="">
                    <p:embed/>
                  </p:oleObj>
                </mc:Choice>
                <mc:Fallback>
                  <p:oleObj name="Equation" r:id="rId14" imgW="88707" imgH="164742" progId="">
                    <p:embed/>
                    <p:pic>
                      <p:nvPicPr>
                        <p:cNvPr id="0" name="Picture 4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0519" y="4309694"/>
                          <a:ext cx="100012" cy="185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2135697"/>
                </p:ext>
              </p:extLst>
            </p:nvPr>
          </p:nvGraphicFramePr>
          <p:xfrm>
            <a:off x="7697036" y="3080735"/>
            <a:ext cx="142875" cy="185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26780" imgH="164814" progId="">
                    <p:embed/>
                  </p:oleObj>
                </mc:Choice>
                <mc:Fallback>
                  <p:oleObj name="Equation" r:id="rId16" imgW="126780" imgH="164814" progId="">
                    <p:embed/>
                    <p:pic>
                      <p:nvPicPr>
                        <p:cNvPr id="0" name="Picture 4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7036" y="3080735"/>
                          <a:ext cx="142875" cy="185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7882518"/>
                </p:ext>
              </p:extLst>
            </p:nvPr>
          </p:nvGraphicFramePr>
          <p:xfrm>
            <a:off x="5532983" y="3066447"/>
            <a:ext cx="128588" cy="200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14102" imgH="177492" progId="">
                    <p:embed/>
                  </p:oleObj>
                </mc:Choice>
                <mc:Fallback>
                  <p:oleObj name="Equation" r:id="rId18" imgW="114102" imgH="177492" progId="">
                    <p:embed/>
                    <p:pic>
                      <p:nvPicPr>
                        <p:cNvPr id="0" name="Picture 4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32983" y="3066447"/>
                          <a:ext cx="128588" cy="200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0920629"/>
                </p:ext>
              </p:extLst>
            </p:nvPr>
          </p:nvGraphicFramePr>
          <p:xfrm>
            <a:off x="5546356" y="4226847"/>
            <a:ext cx="142875" cy="185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26780" imgH="164814" progId="">
                    <p:embed/>
                  </p:oleObj>
                </mc:Choice>
                <mc:Fallback>
                  <p:oleObj name="Equation" r:id="rId20" imgW="126780" imgH="164814" progId="">
                    <p:embed/>
                    <p:pic>
                      <p:nvPicPr>
                        <p:cNvPr id="0" name="Picture 4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6356" y="4226847"/>
                          <a:ext cx="142875" cy="185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2435651"/>
                </p:ext>
              </p:extLst>
            </p:nvPr>
          </p:nvGraphicFramePr>
          <p:xfrm>
            <a:off x="5493720" y="4397705"/>
            <a:ext cx="106335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850680" imgH="177480" progId="">
                    <p:embed/>
                  </p:oleObj>
                </mc:Choice>
                <mc:Fallback>
                  <p:oleObj name="Equation" r:id="rId22" imgW="850680" imgH="177480" progId="">
                    <p:embed/>
                    <p:pic>
                      <p:nvPicPr>
                        <p:cNvPr id="0" name="Picture 4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3720" y="4397705"/>
                          <a:ext cx="106335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9361546"/>
                </p:ext>
              </p:extLst>
            </p:nvPr>
          </p:nvGraphicFramePr>
          <p:xfrm>
            <a:off x="5992985" y="2929735"/>
            <a:ext cx="967950" cy="22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774360" imgH="177480" progId="">
                    <p:embed/>
                  </p:oleObj>
                </mc:Choice>
                <mc:Fallback>
                  <p:oleObj name="Equation" r:id="rId24" imgW="774360" imgH="177480" progId="">
                    <p:embed/>
                    <p:pic>
                      <p:nvPicPr>
                        <p:cNvPr id="0" name="Picture 4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2985" y="2929735"/>
                          <a:ext cx="967950" cy="22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Freeform 51"/>
            <p:cNvSpPr/>
            <p:nvPr/>
          </p:nvSpPr>
          <p:spPr>
            <a:xfrm>
              <a:off x="6960093" y="3187083"/>
              <a:ext cx="377067" cy="1039764"/>
            </a:xfrm>
            <a:custGeom>
              <a:avLst/>
              <a:gdLst>
                <a:gd name="connsiteX0" fmla="*/ 0 w 488272"/>
                <a:gd name="connsiteY0" fmla="*/ 0 h 1571348"/>
                <a:gd name="connsiteX1" fmla="*/ 213064 w 488272"/>
                <a:gd name="connsiteY1" fmla="*/ 372863 h 1571348"/>
                <a:gd name="connsiteX2" fmla="*/ 488272 w 488272"/>
                <a:gd name="connsiteY2" fmla="*/ 1571348 h 157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272" h="1571348">
                  <a:moveTo>
                    <a:pt x="0" y="0"/>
                  </a:moveTo>
                  <a:cubicBezTo>
                    <a:pt x="65842" y="55486"/>
                    <a:pt x="131685" y="110972"/>
                    <a:pt x="213064" y="372863"/>
                  </a:cubicBezTo>
                  <a:cubicBezTo>
                    <a:pt x="294443" y="634754"/>
                    <a:pt x="391357" y="1103051"/>
                    <a:pt x="488272" y="1571348"/>
                  </a:cubicBezTo>
                </a:path>
              </a:pathLst>
            </a:cu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>
              <a:stCxn id="43" idx="2"/>
            </p:cNvCxnSpPr>
            <p:nvPr/>
          </p:nvCxnSpPr>
          <p:spPr>
            <a:xfrm flipH="1">
              <a:off x="5148075" y="4303407"/>
              <a:ext cx="551901" cy="32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 flipV="1">
              <a:off x="5032860" y="2883732"/>
              <a:ext cx="115215" cy="141836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eform 54"/>
            <p:cNvSpPr/>
            <p:nvPr/>
          </p:nvSpPr>
          <p:spPr>
            <a:xfrm>
              <a:off x="6686455" y="4298250"/>
              <a:ext cx="274480" cy="1018240"/>
            </a:xfrm>
            <a:custGeom>
              <a:avLst/>
              <a:gdLst>
                <a:gd name="connsiteX0" fmla="*/ 0 w 488272"/>
                <a:gd name="connsiteY0" fmla="*/ 0 h 1571348"/>
                <a:gd name="connsiteX1" fmla="*/ 213064 w 488272"/>
                <a:gd name="connsiteY1" fmla="*/ 372863 h 1571348"/>
                <a:gd name="connsiteX2" fmla="*/ 488272 w 488272"/>
                <a:gd name="connsiteY2" fmla="*/ 1571348 h 157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272" h="1571348">
                  <a:moveTo>
                    <a:pt x="0" y="0"/>
                  </a:moveTo>
                  <a:cubicBezTo>
                    <a:pt x="65842" y="55486"/>
                    <a:pt x="131685" y="110972"/>
                    <a:pt x="213064" y="372863"/>
                  </a:cubicBezTo>
                  <a:cubicBezTo>
                    <a:pt x="294443" y="634754"/>
                    <a:pt x="391357" y="1103051"/>
                    <a:pt x="488272" y="1571348"/>
                  </a:cubicBezTo>
                </a:path>
              </a:pathLst>
            </a:cu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 flipH="1">
              <a:off x="6288138" y="4097237"/>
              <a:ext cx="449847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8583616"/>
                </p:ext>
              </p:extLst>
            </p:nvPr>
          </p:nvGraphicFramePr>
          <p:xfrm>
            <a:off x="7110455" y="5038813"/>
            <a:ext cx="117316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939600" imgH="228600" progId="">
                    <p:embed/>
                  </p:oleObj>
                </mc:Choice>
                <mc:Fallback>
                  <p:oleObj name="Equation" r:id="rId26" imgW="939600" imgH="228600" progId="">
                    <p:embed/>
                    <p:pic>
                      <p:nvPicPr>
                        <p:cNvPr id="0" name="Picture 4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0455" y="5038813"/>
                          <a:ext cx="117316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Freeform 57"/>
            <p:cNvSpPr/>
            <p:nvPr/>
          </p:nvSpPr>
          <p:spPr>
            <a:xfrm>
              <a:off x="6873498" y="3184902"/>
              <a:ext cx="495946" cy="1123627"/>
            </a:xfrm>
            <a:custGeom>
              <a:avLst/>
              <a:gdLst>
                <a:gd name="connsiteX0" fmla="*/ 0 w 495946"/>
                <a:gd name="connsiteY0" fmla="*/ 1123627 h 1123627"/>
                <a:gd name="connsiteX1" fmla="*/ 240224 w 495946"/>
                <a:gd name="connsiteY1" fmla="*/ 418454 h 1123627"/>
                <a:gd name="connsiteX2" fmla="*/ 495946 w 495946"/>
                <a:gd name="connsiteY2" fmla="*/ 0 h 112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946" h="1123627">
                  <a:moveTo>
                    <a:pt x="0" y="1123627"/>
                  </a:moveTo>
                  <a:cubicBezTo>
                    <a:pt x="78783" y="864676"/>
                    <a:pt x="157566" y="605725"/>
                    <a:pt x="240224" y="418454"/>
                  </a:cubicBezTo>
                  <a:cubicBezTo>
                    <a:pt x="322882" y="231183"/>
                    <a:pt x="409414" y="115591"/>
                    <a:pt x="495946" y="0"/>
                  </a:cubicBezTo>
                </a:path>
              </a:pathLst>
            </a:custGeom>
            <a:noFill/>
            <a:ln w="1905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7331039" y="3148678"/>
              <a:ext cx="76810" cy="76810"/>
            </a:xfrm>
            <a:prstGeom prst="ellipse">
              <a:avLst/>
            </a:prstGeom>
            <a:solidFill>
              <a:schemeClr val="accent2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0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8225859"/>
                </p:ext>
              </p:extLst>
            </p:nvPr>
          </p:nvGraphicFramePr>
          <p:xfrm>
            <a:off x="7281296" y="2929735"/>
            <a:ext cx="209484" cy="195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190440" imgH="177480" progId="">
                    <p:embed/>
                  </p:oleObj>
                </mc:Choice>
                <mc:Fallback>
                  <p:oleObj name="Equation" r:id="rId28" imgW="190440" imgH="177480" progId="">
                    <p:embed/>
                    <p:pic>
                      <p:nvPicPr>
                        <p:cNvPr id="0" name="Picture 4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1296" y="2929735"/>
                          <a:ext cx="209484" cy="1952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19723" name="Picture 235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065" y="1660470"/>
            <a:ext cx="489585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3899118" y="1198805"/>
            <a:ext cx="4167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EES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Solution (Key Variables)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2921123" y="2891330"/>
            <a:ext cx="5765677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9712" name="Object 3197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100149"/>
              </p:ext>
            </p:extLst>
          </p:nvPr>
        </p:nvGraphicFramePr>
        <p:xfrm>
          <a:off x="3701752" y="3964211"/>
          <a:ext cx="45624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2616120" imgH="431640" progId="">
                  <p:embed/>
                </p:oleObj>
              </mc:Choice>
              <mc:Fallback>
                <p:oleObj name="Equation" r:id="rId31" imgW="2616120" imgH="431640" progId="">
                  <p:embed/>
                  <p:pic>
                    <p:nvPicPr>
                      <p:cNvPr id="0" name="Picture 4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1752" y="3964211"/>
                        <a:ext cx="4562475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713" name="Object 3197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059686"/>
              </p:ext>
            </p:extLst>
          </p:nvPr>
        </p:nvGraphicFramePr>
        <p:xfrm>
          <a:off x="3874205" y="4822747"/>
          <a:ext cx="438467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2514600" imgH="457200" progId="">
                  <p:embed/>
                </p:oleObj>
              </mc:Choice>
              <mc:Fallback>
                <p:oleObj name="Equation" r:id="rId33" imgW="2514600" imgH="457200" progId="">
                  <p:embed/>
                  <p:pic>
                    <p:nvPicPr>
                      <p:cNvPr id="0" name="Picture 4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4205" y="4822747"/>
                        <a:ext cx="4384675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718" name="TextBox 319717"/>
          <p:cNvSpPr txBox="1"/>
          <p:nvPr/>
        </p:nvSpPr>
        <p:spPr>
          <a:xfrm>
            <a:off x="3100889" y="3107812"/>
            <a:ext cx="4019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Comparison (same units) …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050054" y="2393686"/>
            <a:ext cx="640101" cy="19985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9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9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9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7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7092</TotalTime>
  <Words>234</Words>
  <Application>Microsoft Office PowerPoint</Application>
  <PresentationFormat>On-screen Show (4:3)</PresentationFormat>
  <Paragraphs>34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Calibri</vt:lpstr>
      <vt:lpstr>Tahoma</vt:lpstr>
      <vt:lpstr>Office Theme</vt:lpstr>
      <vt:lpstr>Equation</vt:lpstr>
      <vt:lpstr>Lecture 29</vt:lpstr>
      <vt:lpstr>Example</vt:lpstr>
      <vt:lpstr>Example</vt:lpstr>
      <vt:lpstr>      Example</vt:lpstr>
      <vt:lpstr>      Example</vt:lpstr>
      <vt:lpstr>      Example</vt:lpstr>
      <vt:lpstr>      Example</vt:lpstr>
      <vt:lpstr>      Example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1106</cp:revision>
  <cp:lastPrinted>2012-11-05T19:15:24Z</cp:lastPrinted>
  <dcterms:created xsi:type="dcterms:W3CDTF">2008-11-21T16:06:48Z</dcterms:created>
  <dcterms:modified xsi:type="dcterms:W3CDTF">2024-04-08T18:17:43Z</dcterms:modified>
</cp:coreProperties>
</file>