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8" y="-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Copyright © 2007 by Pearson Education, Inc.</a:t>
            </a:r>
          </a:p>
          <a:p>
            <a:r>
              <a:rPr lang="en-US" smtClean="0">
                <a:solidFill>
                  <a:prstClr val="white"/>
                </a:solidFill>
              </a:rPr>
              <a:t>All rights reserved 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482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Copyright © 2007 by Pearson Education, Inc.</a:t>
            </a:r>
          </a:p>
          <a:p>
            <a:r>
              <a:rPr lang="en-US" smtClean="0">
                <a:solidFill>
                  <a:prstClr val="white"/>
                </a:solidFill>
              </a:rPr>
              <a:t>All rights reserved </a:t>
            </a: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408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Copyright © 2007 by Pearson Education, Inc.</a:t>
            </a:r>
          </a:p>
          <a:p>
            <a:r>
              <a:rPr lang="en-US" smtClean="0">
                <a:solidFill>
                  <a:prstClr val="white"/>
                </a:solidFill>
              </a:rPr>
              <a:t>All rights reserved </a:t>
            </a: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357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Copyright © 2007 by Pearson Education, Inc.</a:t>
            </a:r>
          </a:p>
          <a:p>
            <a:r>
              <a:rPr lang="en-US" smtClean="0">
                <a:solidFill>
                  <a:prstClr val="white"/>
                </a:solidFill>
              </a:rPr>
              <a:t>All rights reserved 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858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Copyright © 2007 by Pearson Education, Inc.</a:t>
            </a:r>
          </a:p>
          <a:p>
            <a:r>
              <a:rPr lang="en-US" smtClean="0">
                <a:solidFill>
                  <a:prstClr val="white"/>
                </a:solidFill>
              </a:rPr>
              <a:t>All rights reserved </a:t>
            </a: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511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Copyright © 2007 by Pearson Education, Inc.</a:t>
            </a:r>
          </a:p>
          <a:p>
            <a:r>
              <a:rPr lang="en-US" smtClean="0">
                <a:solidFill>
                  <a:prstClr val="white"/>
                </a:solidFill>
              </a:rPr>
              <a:t>All rights reserved </a:t>
            </a: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918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Copyright © 2007 by Pearson Education, Inc.</a:t>
            </a:r>
          </a:p>
          <a:p>
            <a:r>
              <a:rPr lang="en-US" smtClean="0">
                <a:solidFill>
                  <a:prstClr val="white"/>
                </a:solidFill>
              </a:rPr>
              <a:t>All rights reserved </a:t>
            </a: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791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Copyright © 2007 by Pearson Education, Inc.</a:t>
            </a:r>
          </a:p>
          <a:p>
            <a:r>
              <a:rPr lang="en-US" smtClean="0">
                <a:solidFill>
                  <a:prstClr val="white"/>
                </a:solidFill>
              </a:rPr>
              <a:t>All rights reserved </a:t>
            </a: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45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Copyright © 2007 by Pearson Education, Inc.</a:t>
            </a:r>
          </a:p>
          <a:p>
            <a:r>
              <a:rPr lang="en-US" smtClean="0">
                <a:solidFill>
                  <a:prstClr val="white"/>
                </a:solidFill>
              </a:rPr>
              <a:t>All rights reserved </a:t>
            </a: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24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Copyright © 2007 by Pearson Education, Inc.</a:t>
            </a:r>
          </a:p>
          <a:p>
            <a:r>
              <a:rPr lang="en-US" smtClean="0">
                <a:solidFill>
                  <a:prstClr val="white"/>
                </a:solidFill>
              </a:rPr>
              <a:t>All rights reserved </a:t>
            </a: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432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Copyright © 2007 by Pearson Education, Inc.</a:t>
            </a:r>
          </a:p>
          <a:p>
            <a:r>
              <a:rPr lang="en-US" smtClean="0">
                <a:solidFill>
                  <a:prstClr val="white"/>
                </a:solidFill>
              </a:rPr>
              <a:t>All rights reserved </a:t>
            </a: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035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prstClr val="white"/>
                </a:solidFill>
                <a:latin typeface="Arial" charset="0"/>
              </a:rPr>
              <a:t>Copyright © 2007 by Pearson Education, Inc.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prstClr val="white"/>
                </a:solidFill>
                <a:latin typeface="Arial" charset="0"/>
              </a:rPr>
              <a:t>All rights reserved </a:t>
            </a:r>
            <a:endParaRPr lang="en-US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0754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Criterion Designs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486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Criterion Design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Used to evaluate effects of a treatment that is applied in a graduated fashion to a </a:t>
            </a:r>
            <a:r>
              <a:rPr lang="en-US" sz="2800" u="sng" dirty="0"/>
              <a:t>single</a:t>
            </a:r>
            <a:r>
              <a:rPr lang="en-US" sz="2800" dirty="0"/>
              <a:t> target behavior</a:t>
            </a:r>
          </a:p>
          <a:p>
            <a:r>
              <a:rPr lang="en-US" sz="2800" dirty="0" smtClean="0"/>
              <a:t>Baseline is followed </a:t>
            </a:r>
            <a:r>
              <a:rPr lang="en-US" sz="2800" dirty="0"/>
              <a:t>by </a:t>
            </a:r>
            <a:r>
              <a:rPr lang="en-US" sz="2800" dirty="0" smtClean="0"/>
              <a:t>Treatment phase</a:t>
            </a:r>
          </a:p>
          <a:p>
            <a:r>
              <a:rPr lang="en-US" sz="2800" dirty="0" smtClean="0"/>
              <a:t>Once stabilized, the treatment serves </a:t>
            </a:r>
            <a:r>
              <a:rPr lang="en-US" sz="2800" dirty="0"/>
              <a:t>as </a:t>
            </a:r>
            <a:r>
              <a:rPr lang="en-US" sz="2800" dirty="0" smtClean="0"/>
              <a:t>a baseline </a:t>
            </a:r>
            <a:r>
              <a:rPr lang="en-US" sz="2800" dirty="0"/>
              <a:t>for increased criterion of the next </a:t>
            </a:r>
            <a:r>
              <a:rPr lang="en-US" sz="2800" dirty="0" smtClean="0"/>
              <a:t>phase</a:t>
            </a:r>
          </a:p>
          <a:p>
            <a:r>
              <a:rPr lang="en-US" sz="2800" dirty="0" smtClean="0"/>
              <a:t>Is a variation </a:t>
            </a:r>
            <a:r>
              <a:rPr lang="en-US" sz="2800" dirty="0"/>
              <a:t>of the multiple baseline design</a:t>
            </a:r>
          </a:p>
          <a:p>
            <a:r>
              <a:rPr lang="en-US" sz="2800" dirty="0" smtClean="0"/>
              <a:t>Shows </a:t>
            </a:r>
            <a:r>
              <a:rPr lang="en-US" sz="2800" dirty="0"/>
              <a:t>repeated production of new rates of behavior as function of manipulations of independent variable</a:t>
            </a:r>
          </a:p>
          <a:p>
            <a:r>
              <a:rPr lang="en-US" sz="2800" dirty="0" smtClean="0"/>
              <a:t>Is very flexible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751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Guidelines for Use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3200" dirty="0"/>
              <a:t>Requires careful manipulation of 3 design factors: </a:t>
            </a:r>
          </a:p>
          <a:p>
            <a:pPr lvl="1"/>
            <a:r>
              <a:rPr lang="en-US" sz="3200" dirty="0"/>
              <a:t>length of phases</a:t>
            </a:r>
          </a:p>
          <a:p>
            <a:pPr lvl="1"/>
            <a:r>
              <a:rPr lang="en-US" sz="3200" dirty="0"/>
              <a:t>magnitude of criterion changes</a:t>
            </a:r>
          </a:p>
          <a:p>
            <a:pPr lvl="1"/>
            <a:r>
              <a:rPr lang="en-US" sz="3200" dirty="0"/>
              <a:t>number of criterion changes</a:t>
            </a:r>
          </a:p>
        </p:txBody>
      </p:sp>
    </p:spTree>
    <p:extLst>
      <p:ext uri="{BB962C8B-B14F-4D97-AF65-F5344CB8AC3E}">
        <p14:creationId xmlns:p14="http://schemas.microsoft.com/office/powerpoint/2010/main" val="282635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Length of Phases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Each </a:t>
            </a:r>
            <a:r>
              <a:rPr lang="en-US" sz="2800" dirty="0" smtClean="0"/>
              <a:t>treatment phase must </a:t>
            </a:r>
            <a:r>
              <a:rPr lang="en-US" sz="2800" dirty="0"/>
              <a:t>be long enough to achieve stable </a:t>
            </a:r>
            <a:r>
              <a:rPr lang="en-US" sz="2800" dirty="0" smtClean="0"/>
              <a:t>responding</a:t>
            </a:r>
          </a:p>
          <a:p>
            <a:pPr lvl="1"/>
            <a:r>
              <a:rPr lang="en-US" sz="2800" dirty="0" smtClean="0"/>
              <a:t>Acts as a baseline</a:t>
            </a:r>
            <a:endParaRPr lang="en-US" sz="2800" dirty="0"/>
          </a:p>
          <a:p>
            <a:r>
              <a:rPr lang="en-US" sz="2800" dirty="0" smtClean="0"/>
              <a:t>Is slower </a:t>
            </a:r>
            <a:r>
              <a:rPr lang="en-US" sz="2800" dirty="0"/>
              <a:t>to change target </a:t>
            </a:r>
            <a:r>
              <a:rPr lang="en-US" sz="2800" dirty="0" smtClean="0"/>
              <a:t>behaviors</a:t>
            </a:r>
          </a:p>
          <a:p>
            <a:pPr lvl="1"/>
            <a:r>
              <a:rPr lang="en-US" sz="2800" dirty="0" smtClean="0"/>
              <a:t>May require </a:t>
            </a:r>
            <a:r>
              <a:rPr lang="en-US" sz="2800" dirty="0"/>
              <a:t>longer </a:t>
            </a:r>
            <a:r>
              <a:rPr lang="en-US" sz="2800" dirty="0" smtClean="0"/>
              <a:t>treatment phases</a:t>
            </a:r>
            <a:endParaRPr lang="en-US" sz="2800" dirty="0"/>
          </a:p>
          <a:p>
            <a:pPr lvl="1"/>
            <a:r>
              <a:rPr lang="en-US" sz="2800" dirty="0"/>
              <a:t>Should vary </a:t>
            </a:r>
            <a:r>
              <a:rPr lang="en-US" sz="2800" dirty="0" smtClean="0"/>
              <a:t>phases considerably </a:t>
            </a:r>
            <a:r>
              <a:rPr lang="en-US" sz="2800" dirty="0"/>
              <a:t>to increase </a:t>
            </a:r>
            <a:r>
              <a:rPr lang="en-US" sz="2800" dirty="0" smtClean="0"/>
              <a:t>validity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8164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924800" cy="1143000"/>
          </a:xfrm>
        </p:spPr>
        <p:txBody>
          <a:bodyPr/>
          <a:lstStyle/>
          <a:p>
            <a:r>
              <a:rPr lang="en-US" sz="3600" dirty="0"/>
              <a:t>Magnitude of Criterion Changes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09600" y="1143000"/>
            <a:ext cx="7924800" cy="5257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Varying size of changes gives more convincing demonstration of experimental control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Must be large enough to be detectable, </a:t>
            </a:r>
            <a:r>
              <a:rPr lang="en-US" sz="3200" dirty="0" smtClean="0"/>
              <a:t>but </a:t>
            </a:r>
            <a:r>
              <a:rPr lang="en-US" sz="3200" dirty="0"/>
              <a:t>not so large as to be </a:t>
            </a:r>
            <a:r>
              <a:rPr lang="en-US" sz="3200" dirty="0" smtClean="0"/>
              <a:t>unachievable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/>
              <a:t>Can get ratio strain</a:t>
            </a: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Smaller changes can be used with very stable levels of responding 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Larger changes </a:t>
            </a:r>
            <a:r>
              <a:rPr lang="en-US" sz="3200" dirty="0" smtClean="0"/>
              <a:t>may be required </a:t>
            </a:r>
            <a:r>
              <a:rPr lang="en-US" sz="3200" dirty="0"/>
              <a:t>to demonstrate behavior change </a:t>
            </a:r>
          </a:p>
        </p:txBody>
      </p:sp>
    </p:spTree>
    <p:extLst>
      <p:ext uri="{BB962C8B-B14F-4D97-AF65-F5344CB8AC3E}">
        <p14:creationId xmlns:p14="http://schemas.microsoft.com/office/powerpoint/2010/main" val="241412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Number of Criterion Changes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more times the behavior changes to meet new </a:t>
            </a:r>
            <a:r>
              <a:rPr lang="en-US" sz="2800" dirty="0" smtClean="0"/>
              <a:t>level, </a:t>
            </a:r>
            <a:r>
              <a:rPr lang="en-US" sz="2800" dirty="0"/>
              <a:t>the more convincing </a:t>
            </a:r>
            <a:r>
              <a:rPr lang="en-US" sz="2800" dirty="0" smtClean="0"/>
              <a:t>the experimental </a:t>
            </a:r>
            <a:r>
              <a:rPr lang="en-US" sz="2800" dirty="0"/>
              <a:t>control</a:t>
            </a:r>
          </a:p>
          <a:p>
            <a:r>
              <a:rPr lang="en-US" sz="2800" dirty="0"/>
              <a:t>Interrelated with phase length and magnitude of criterion changes</a:t>
            </a:r>
          </a:p>
          <a:p>
            <a:r>
              <a:rPr lang="en-US" sz="2800" dirty="0"/>
              <a:t>If limited time for study, the greater the number of phases, the shorter each phase can be</a:t>
            </a:r>
          </a:p>
        </p:txBody>
      </p:sp>
    </p:spTree>
    <p:extLst>
      <p:ext uri="{BB962C8B-B14F-4D97-AF65-F5344CB8AC3E}">
        <p14:creationId xmlns:p14="http://schemas.microsoft.com/office/powerpoint/2010/main" val="40895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Points to note</a:t>
            </a:r>
            <a:endParaRPr lang="en-US" sz="36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Does not require reversal of improved behavior</a:t>
            </a:r>
          </a:p>
          <a:p>
            <a:r>
              <a:rPr lang="en-US" sz="2800" dirty="0"/>
              <a:t>Only one target behavior is required</a:t>
            </a:r>
          </a:p>
          <a:p>
            <a:r>
              <a:rPr lang="en-US" sz="2800" dirty="0" smtClean="0"/>
              <a:t>Should only </a:t>
            </a:r>
            <a:r>
              <a:rPr lang="en-US" sz="2800" dirty="0"/>
              <a:t>for use with behaviors that are </a:t>
            </a:r>
            <a:r>
              <a:rPr lang="en-US" sz="2800" dirty="0" smtClean="0"/>
              <a:t>in a subjects repertoire </a:t>
            </a:r>
          </a:p>
          <a:p>
            <a:r>
              <a:rPr lang="en-US" sz="2800" dirty="0" smtClean="0"/>
              <a:t>Should lend </a:t>
            </a:r>
            <a:r>
              <a:rPr lang="en-US" sz="2800" dirty="0"/>
              <a:t>themselves to stepwise </a:t>
            </a:r>
            <a:r>
              <a:rPr lang="en-US" sz="2800" dirty="0" smtClean="0"/>
              <a:t>modification and potential increase.</a:t>
            </a:r>
          </a:p>
          <a:p>
            <a:r>
              <a:rPr lang="en-US" sz="2800" dirty="0"/>
              <a:t>Not appropriate for shaping behaviors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1350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800" dirty="0" smtClean="0"/>
              <a:t>Best </a:t>
            </a:r>
            <a:r>
              <a:rPr lang="en-US" sz="2800" dirty="0"/>
              <a:t>suited for evaluating </a:t>
            </a:r>
            <a:r>
              <a:rPr lang="en-US" sz="2800" dirty="0" smtClean="0"/>
              <a:t>effects </a:t>
            </a:r>
            <a:r>
              <a:rPr lang="en-US" sz="2800" dirty="0"/>
              <a:t>of instructional techniques on stepwise changes in rate, frequency, accuracy, duration, or latency of single target behavior</a:t>
            </a:r>
          </a:p>
          <a:p>
            <a:r>
              <a:rPr lang="en-US" sz="2800" dirty="0"/>
              <a:t>Is a good design for school </a:t>
            </a:r>
            <a:r>
              <a:rPr lang="en-US" sz="2800" dirty="0" smtClean="0"/>
              <a:t>settings</a:t>
            </a:r>
          </a:p>
          <a:p>
            <a:r>
              <a:rPr lang="en-US" sz="2800" dirty="0" smtClean="0"/>
              <a:t>Final point.  You can reach a level where you cannot go any higher or any faster due to subject limitations</a:t>
            </a:r>
          </a:p>
          <a:p>
            <a:pPr lvl="1"/>
            <a:r>
              <a:rPr lang="en-US" sz="2800" dirty="0" smtClean="0"/>
              <a:t> &gt;100% is hard to do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88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341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Horizon</vt:lpstr>
      <vt:lpstr>Changing Criterion Designs</vt:lpstr>
      <vt:lpstr>Changing Criterion Design</vt:lpstr>
      <vt:lpstr>Guidelines for Use</vt:lpstr>
      <vt:lpstr>Length of Phases</vt:lpstr>
      <vt:lpstr>Magnitude of Criterion Changes</vt:lpstr>
      <vt:lpstr>Number of Criterion Changes</vt:lpstr>
      <vt:lpstr>Points to note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Changing Criterion Designs</dc:title>
  <dc:creator>Steve Home</dc:creator>
  <cp:lastModifiedBy>smeier</cp:lastModifiedBy>
  <cp:revision>2</cp:revision>
  <dcterms:created xsi:type="dcterms:W3CDTF">2011-09-25T03:45:14Z</dcterms:created>
  <dcterms:modified xsi:type="dcterms:W3CDTF">2011-09-26T00:52:07Z</dcterms:modified>
</cp:coreProperties>
</file>