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theme/theme12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3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5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6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698" r:id="rId5"/>
    <p:sldMasterId id="2147483735" r:id="rId6"/>
    <p:sldMasterId id="2147483748" r:id="rId7"/>
    <p:sldMasterId id="2147483751" r:id="rId8"/>
    <p:sldMasterId id="2147483763" r:id="rId9"/>
    <p:sldMasterId id="2147483775" r:id="rId10"/>
    <p:sldMasterId id="2147483787" r:id="rId11"/>
    <p:sldMasterId id="2147483799" r:id="rId12"/>
    <p:sldMasterId id="2147483801" r:id="rId13"/>
    <p:sldMasterId id="2147483804" r:id="rId14"/>
    <p:sldMasterId id="2147483809" r:id="rId15"/>
    <p:sldMasterId id="2147483822" r:id="rId16"/>
    <p:sldMasterId id="2147483835" r:id="rId17"/>
  </p:sldMasterIdLst>
  <p:notesMasterIdLst>
    <p:notesMasterId r:id="rId49"/>
  </p:notesMasterIdLst>
  <p:sldIdLst>
    <p:sldId id="256" r:id="rId18"/>
    <p:sldId id="284" r:id="rId19"/>
    <p:sldId id="267" r:id="rId20"/>
    <p:sldId id="285" r:id="rId21"/>
    <p:sldId id="257" r:id="rId22"/>
    <p:sldId id="268" r:id="rId23"/>
    <p:sldId id="280" r:id="rId24"/>
    <p:sldId id="269" r:id="rId25"/>
    <p:sldId id="266" r:id="rId26"/>
    <p:sldId id="271" r:id="rId27"/>
    <p:sldId id="286" r:id="rId28"/>
    <p:sldId id="272" r:id="rId29"/>
    <p:sldId id="273" r:id="rId30"/>
    <p:sldId id="290" r:id="rId31"/>
    <p:sldId id="258" r:id="rId32"/>
    <p:sldId id="291" r:id="rId33"/>
    <p:sldId id="281" r:id="rId34"/>
    <p:sldId id="259" r:id="rId35"/>
    <p:sldId id="282" r:id="rId36"/>
    <p:sldId id="287" r:id="rId37"/>
    <p:sldId id="288" r:id="rId38"/>
    <p:sldId id="289" r:id="rId39"/>
    <p:sldId id="265" r:id="rId40"/>
    <p:sldId id="264" r:id="rId41"/>
    <p:sldId id="274" r:id="rId42"/>
    <p:sldId id="278" r:id="rId43"/>
    <p:sldId id="275" r:id="rId44"/>
    <p:sldId id="276" r:id="rId45"/>
    <p:sldId id="277" r:id="rId46"/>
    <p:sldId id="260" r:id="rId47"/>
    <p:sldId id="26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85"/>
    <p:restoredTop sz="78384"/>
  </p:normalViewPr>
  <p:slideViewPr>
    <p:cSldViewPr snapToGrid="0" snapToObjects="1">
      <p:cViewPr varScale="1">
        <p:scale>
          <a:sx n="126" d="100"/>
          <a:sy n="126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Relationship Id="rId46" Type="http://schemas.openxmlformats.org/officeDocument/2006/relationships/slide" Target="slides/slide29.xml"/><Relationship Id="rId47" Type="http://schemas.openxmlformats.org/officeDocument/2006/relationships/slide" Target="slides/slide30.xml"/><Relationship Id="rId48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A8514-F93E-F547-93C3-52990E0E55F8}" type="datetimeFigureOut">
              <a:rPr lang="en-US" smtClean="0"/>
              <a:t>4/17/17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131DE-606A-274C-B2E2-D0D0033F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1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131DE-606A-274C-B2E2-D0D0033F92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7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Higher</a:t>
            </a:r>
            <a:r>
              <a:rPr lang="en-US" baseline="0" dirty="0" smtClean="0"/>
              <a:t> values of Pine Structure Susceptibility Index shows counties with </a:t>
            </a:r>
            <a:r>
              <a:rPr lang="en-US" baseline="0" dirty="0" err="1" smtClean="0"/>
              <a:t>lodgepole</a:t>
            </a:r>
            <a:r>
              <a:rPr lang="en-US" baseline="0" dirty="0" smtClean="0"/>
              <a:t> pine in more susceptible conditions (more </a:t>
            </a:r>
            <a:r>
              <a:rPr lang="en-US" baseline="0" dirty="0" err="1" smtClean="0"/>
              <a:t>lodgepole</a:t>
            </a:r>
            <a:r>
              <a:rPr lang="en-US" baseline="0" dirty="0" smtClean="0"/>
              <a:t> trees; older, larger trees; higher stem density)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131DE-606A-274C-B2E2-D0D0033F92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2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Warmer winters have</a:t>
            </a:r>
            <a:r>
              <a:rPr lang="en-US" baseline="0" dirty="0" smtClean="0"/>
              <a:t> resulted in decreased beetle mortality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Higher year-round temperatures have promoted successful mass attacks by beetles on host trees and shortened life cycles in some places from two years to one year</a:t>
            </a:r>
          </a:p>
          <a:p>
            <a:endParaRPr lang="en-US" baseline="0" dirty="0" smtClean="0"/>
          </a:p>
          <a:p>
            <a:r>
              <a:rPr lang="en-US" baseline="0" dirty="0" smtClean="0"/>
              <a:t>Drought in the 2000s stressed host trees and left them susceptible to attack</a:t>
            </a:r>
          </a:p>
          <a:p>
            <a:endParaRPr lang="en-US" baseline="0" dirty="0" smtClean="0"/>
          </a:p>
          <a:p>
            <a:r>
              <a:rPr lang="en-US" dirty="0" smtClean="0"/>
              <a:t>References: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Bentz</a:t>
            </a:r>
            <a:r>
              <a:rPr lang="en-US" baseline="0" dirty="0" smtClean="0"/>
              <a:t> et al., </a:t>
            </a:r>
            <a:r>
              <a:rPr lang="en-US" baseline="0" dirty="0" err="1" smtClean="0"/>
              <a:t>BioScience</a:t>
            </a:r>
            <a:r>
              <a:rPr lang="en-US" baseline="0" dirty="0" smtClean="0"/>
              <a:t>, 2010; </a:t>
            </a:r>
            <a:r>
              <a:rPr lang="en-US" baseline="0" dirty="0" err="1" smtClean="0"/>
              <a:t>Preisler</a:t>
            </a:r>
            <a:r>
              <a:rPr lang="en-US" baseline="0" dirty="0" smtClean="0"/>
              <a:t> et al., Ecology, 2012; Weed et al., Ecological Monographs,  2013; </a:t>
            </a:r>
            <a:r>
              <a:rPr lang="en-US" baseline="0" dirty="0" err="1" smtClean="0"/>
              <a:t>Creeden</a:t>
            </a:r>
            <a:r>
              <a:rPr lang="en-US" baseline="0" dirty="0" smtClean="0"/>
              <a:t> et al., FEM, 2014; </a:t>
            </a:r>
            <a:r>
              <a:rPr lang="en-US" baseline="0" dirty="0" err="1" smtClean="0"/>
              <a:t>Buotte</a:t>
            </a:r>
            <a:r>
              <a:rPr lang="en-US" baseline="0" dirty="0" smtClean="0"/>
              <a:t> et al., Ecological Applications,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131DE-606A-274C-B2E2-D0D0033F92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2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76149-7779-AA44-9ED6-06E20B4ECA6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5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Colors indicate fraction of years within time periods that are suitable for mountain pine beetle outbreaks in whitebark pine stands in the GYE</a:t>
            </a:r>
            <a:r>
              <a:rPr lang="en-US" baseline="0" dirty="0" smtClean="0"/>
              <a:t> based on winter temperatures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Warming makes more of GYE suitable for beetles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AE93D-08FB-D445-B8AD-14FD3BA6C04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69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map</a:t>
            </a:r>
            <a:r>
              <a:rPr lang="en-US" baseline="0" dirty="0" smtClean="0"/>
              <a:t> is from a review of climate change effects on biotic disturbances in NA forests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Key references: Berg et al., FEM, 2006; Sherriff</a:t>
            </a:r>
            <a:r>
              <a:rPr lang="en-US" baseline="0" dirty="0" smtClean="0"/>
              <a:t> et al., Ecology,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131DE-606A-274C-B2E2-D0D0033F92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15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map</a:t>
            </a:r>
            <a:r>
              <a:rPr lang="en-US" baseline="0" dirty="0" smtClean="0"/>
              <a:t> is from a review of drivers of pinyon pine mortality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Key reference: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Breshears</a:t>
            </a:r>
            <a:r>
              <a:rPr lang="en-US" baseline="0" dirty="0" smtClean="0"/>
              <a:t> et al., PNAS, 2005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131DE-606A-274C-B2E2-D0D0033F92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5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131DE-606A-274C-B2E2-D0D0033F92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4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 phase:  drier needles, higher torching and active</a:t>
            </a:r>
            <a:r>
              <a:rPr lang="en-US" baseline="0" dirty="0" smtClean="0"/>
              <a:t> crown fire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131DE-606A-274C-B2E2-D0D0033F92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98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gray phase: needles have dropped to forest</a:t>
            </a:r>
            <a:r>
              <a:rPr lang="en-US" baseline="0" dirty="0" smtClean="0"/>
              <a:t> floor; less fuels in canopy lead to reduced crown fire potential; more surface fuels lead to increased surface fire intensity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131DE-606A-274C-B2E2-D0D0033F92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8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old phase:  snags have fallen; </a:t>
            </a:r>
            <a:r>
              <a:rPr lang="en-US" baseline="0" dirty="0" smtClean="0"/>
              <a:t>less fuels in canopy lead to reduced crown fire potential; more surface fuels lead to increased surface fire intensity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131DE-606A-274C-B2E2-D0D0033F92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20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“Affected area”</a:t>
            </a:r>
            <a:r>
              <a:rPr lang="en-US" sz="1200" baseline="0" dirty="0" smtClean="0"/>
              <a:t> </a:t>
            </a:r>
            <a:r>
              <a:rPr lang="en-US" sz="1200" dirty="0" smtClean="0"/>
              <a:t>includes live trees and is what is commonly reported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Most forests in the West affected by some insect</a:t>
            </a:r>
          </a:p>
          <a:p>
            <a:endParaRPr lang="en-US" dirty="0" smtClean="0"/>
          </a:p>
          <a:p>
            <a:r>
              <a:rPr lang="en-US" dirty="0" smtClean="0"/>
              <a:t>Eastern forests also widely affected, but methods of documenting damage result in large polygons and more uncertainty about extent</a:t>
            </a:r>
            <a:r>
              <a:rPr lang="en-US" baseline="0" dirty="0" smtClean="0"/>
              <a:t> of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BF75-15B9-BA4B-A235-ECBDD02BAE6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86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western US:  289 </a:t>
            </a:r>
            <a:r>
              <a:rPr lang="en-US" baseline="0" dirty="0" err="1" smtClean="0"/>
              <a:t>Tg</a:t>
            </a:r>
            <a:r>
              <a:rPr lang="en-US" baseline="0" dirty="0" smtClean="0"/>
              <a:t> C in trees killed by beetles, 1997-2010 (5% of carbon in trees across entire western US)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 GHG emissions per year:  1873 </a:t>
            </a:r>
            <a:r>
              <a:rPr lang="en-US" baseline="0" dirty="0" err="1" smtClean="0"/>
              <a:t>Tg</a:t>
            </a:r>
            <a:r>
              <a:rPr lang="en-US" baseline="0" dirty="0" smtClean="0"/>
              <a:t> C (so C in WUS trees killed by beetles is 15%; but note that this compares the annual emissions (fluxes) to C stocks, and the C in killed trees will take decades to decompose and reach the atmosphere)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Kurz</a:t>
            </a:r>
            <a:r>
              <a:rPr lang="en-US" dirty="0" smtClean="0"/>
              <a:t> et al. (Nature, 2008)  example; MPB affected Canada’s carbon</a:t>
            </a:r>
            <a:r>
              <a:rPr lang="en-US" baseline="0" dirty="0" smtClean="0"/>
              <a:t> policy because of the large emission of C from outbreak caused managed forests to be a C source, not sink as expected; amount of C released to atmosphere estimate to be equivalent to 5 years of emissions from Canada’s transportation sector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E63EE-BFF6-2449-A19C-6D6E7ABAF91F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91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Trees</a:t>
            </a:r>
            <a:r>
              <a:rPr lang="en-US" baseline="0" dirty="0" smtClean="0"/>
              <a:t> killed by b</a:t>
            </a:r>
            <a:r>
              <a:rPr lang="en-US" dirty="0" smtClean="0"/>
              <a:t>eetles, 1997-2010,</a:t>
            </a:r>
            <a:r>
              <a:rPr lang="en-US" baseline="0" dirty="0" smtClean="0"/>
              <a:t> contained 5% of carbon in all of forests of western US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US GHG emissions per year:  1873 </a:t>
            </a:r>
            <a:r>
              <a:rPr lang="en-US" baseline="0" dirty="0" err="1" smtClean="0"/>
              <a:t>Tg</a:t>
            </a:r>
            <a:r>
              <a:rPr lang="en-US" baseline="0" dirty="0" smtClean="0"/>
              <a:t> C (so C in WUS trees killed by beetles is 15%; but note that this compares the annual emissions (fluxes) to C stocks, and the C in killed trees will take decades to decompose and reach the atmosphere)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131DE-606A-274C-B2E2-D0D0033F92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1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“Mortality area” = area occupied</a:t>
            </a:r>
            <a:r>
              <a:rPr lang="en-US" baseline="0" dirty="0" smtClean="0"/>
              <a:t> by killed trees </a:t>
            </a:r>
            <a:r>
              <a:rPr lang="en-US" dirty="0" smtClean="0"/>
              <a:t>only</a:t>
            </a:r>
            <a:r>
              <a:rPr lang="en-US" baseline="0" dirty="0" smtClean="0"/>
              <a:t>; about 25% of “affected area” reported by USFS, others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Map is an animation</a:t>
            </a:r>
          </a:p>
          <a:p>
            <a:endParaRPr lang="en-US" dirty="0" smtClean="0"/>
          </a:p>
          <a:p>
            <a:r>
              <a:rPr lang="en-US" dirty="0" smtClean="0"/>
              <a:t>6 billion trees killed</a:t>
            </a:r>
            <a:r>
              <a:rPr lang="en-US" baseline="0" dirty="0" smtClean="0"/>
              <a:t> by beetles and drought in the Western US, 1997-2010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comparison:  CA in 2012-2016:  100 million trees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western US:  6.6 </a:t>
            </a:r>
            <a:r>
              <a:rPr lang="en-US" dirty="0" err="1" smtClean="0"/>
              <a:t>Mha</a:t>
            </a:r>
            <a:r>
              <a:rPr lang="en-US" dirty="0" smtClean="0"/>
              <a:t>/16 </a:t>
            </a:r>
            <a:r>
              <a:rPr lang="en-US" dirty="0" err="1" smtClean="0"/>
              <a:t>Macres</a:t>
            </a:r>
            <a:r>
              <a:rPr lang="en-US" dirty="0" smtClean="0"/>
              <a:t> of</a:t>
            </a:r>
            <a:r>
              <a:rPr lang="en-US" baseline="0" dirty="0" smtClean="0"/>
              <a:t> mortality, about 30% of the area of Idaho, about 7% of total forest area</a:t>
            </a:r>
            <a:endParaRPr lang="en-US" dirty="0" smtClean="0"/>
          </a:p>
          <a:p>
            <a:r>
              <a:rPr lang="en-US" baseline="0" dirty="0" smtClean="0"/>
              <a:t>greater than mortality by wildfires</a:t>
            </a:r>
          </a:p>
          <a:p>
            <a:r>
              <a:rPr lang="en-US" baseline="0" dirty="0" smtClean="0"/>
              <a:t>½ of harvest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Right image from </a:t>
            </a:r>
            <a:r>
              <a:rPr lang="en-US" baseline="0" dirty="0" err="1" smtClean="0"/>
              <a:t>QuickBird</a:t>
            </a:r>
            <a:r>
              <a:rPr lang="en-US" baseline="0" dirty="0" smtClean="0"/>
              <a:t> satellite, central Colorado; all red areas are </a:t>
            </a:r>
            <a:r>
              <a:rPr lang="en-US" baseline="0" dirty="0" err="1" smtClean="0"/>
              <a:t>lodgepole</a:t>
            </a:r>
            <a:r>
              <a:rPr lang="en-US" baseline="0" dirty="0" smtClean="0"/>
              <a:t> pines killed by mountain pine beetle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AE93D-08FB-D445-B8AD-14FD3BA6C04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9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“Mortality area” = area occupied</a:t>
            </a:r>
            <a:r>
              <a:rPr lang="en-US" baseline="0" dirty="0" smtClean="0"/>
              <a:t> by killed trees </a:t>
            </a:r>
            <a:r>
              <a:rPr lang="en-US" dirty="0" smtClean="0"/>
              <a:t>only</a:t>
            </a:r>
            <a:r>
              <a:rPr lang="en-US" baseline="0" dirty="0" smtClean="0"/>
              <a:t>; about 25% of “affected area” reported by USFS, others</a:t>
            </a:r>
            <a:endParaRPr lang="en-US" dirty="0" smtClean="0"/>
          </a:p>
          <a:p>
            <a:endParaRPr lang="en-US" dirty="0" smtClean="0"/>
          </a:p>
          <a:p>
            <a:r>
              <a:rPr lang="en-US" baseline="0" dirty="0" smtClean="0"/>
              <a:t>Map:  Almost all forests (shown in gray with mortality in colors on top) are affected by beetle outbreaks (mostly low severity)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Time series:  </a:t>
            </a:r>
          </a:p>
          <a:p>
            <a:r>
              <a:rPr lang="en-US" dirty="0" smtClean="0"/>
              <a:t>   middle estimate in US (gray line, plusses) is our most realistic</a:t>
            </a:r>
            <a:r>
              <a:rPr lang="en-US" baseline="0" dirty="0" smtClean="0"/>
              <a:t> estimate (because of comparisons with satellite imagery)</a:t>
            </a:r>
          </a:p>
          <a:p>
            <a:r>
              <a:rPr lang="en-US" baseline="0" dirty="0" smtClean="0"/>
              <a:t>   cumulative mortality in US almost that in BC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western US:  6.6 </a:t>
            </a:r>
            <a:r>
              <a:rPr lang="en-US" dirty="0" err="1" smtClean="0"/>
              <a:t>Mha</a:t>
            </a:r>
            <a:r>
              <a:rPr lang="en-US" dirty="0" smtClean="0"/>
              <a:t>/16 </a:t>
            </a:r>
            <a:r>
              <a:rPr lang="en-US" dirty="0" err="1" smtClean="0"/>
              <a:t>Macres</a:t>
            </a:r>
            <a:r>
              <a:rPr lang="en-US" dirty="0" smtClean="0"/>
              <a:t> of</a:t>
            </a:r>
            <a:r>
              <a:rPr lang="en-US" baseline="0" dirty="0" smtClean="0"/>
              <a:t> mortality, about 30% of the area of Idaho, about 7% of total forest area</a:t>
            </a:r>
            <a:endParaRPr lang="en-US" dirty="0" smtClean="0"/>
          </a:p>
          <a:p>
            <a:r>
              <a:rPr lang="en-US" baseline="0" dirty="0" smtClean="0"/>
              <a:t>greater than mortality by wildfires</a:t>
            </a:r>
          </a:p>
          <a:p>
            <a:r>
              <a:rPr lang="en-US" baseline="0" dirty="0" smtClean="0"/>
              <a:t>½ of harvest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131DE-606A-274C-B2E2-D0D0033F92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82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“Mortality area” = area occupied</a:t>
            </a:r>
            <a:r>
              <a:rPr lang="en-US" baseline="0" dirty="0" smtClean="0"/>
              <a:t> by killed trees </a:t>
            </a:r>
            <a:r>
              <a:rPr lang="en-US" dirty="0" smtClean="0"/>
              <a:t>only</a:t>
            </a:r>
            <a:r>
              <a:rPr lang="en-US" baseline="0" dirty="0" smtClean="0"/>
              <a:t>; about 25% of “affected area” reported by USFS, others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Red arrow points to middle, most realistic estimate</a:t>
            </a:r>
            <a:r>
              <a:rPr lang="en-US" baseline="0" dirty="0" smtClean="0"/>
              <a:t> of beetle-caused tree mortality (out of three estimates per year)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More trees killed by beetles than wildfires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BF75-15B9-BA4B-A235-ECBDD02BAE6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14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shows presence (not severity) and timing of different outbreaks;</a:t>
            </a:r>
            <a:r>
              <a:rPr lang="en-US" baseline="0" dirty="0" smtClean="0"/>
              <a:t> because there are multiple bark beetle species present in one grid cell sometimes, legend shows layering of different species (Doug-fir beetle drawn last, on top of fir engravers, on top of …), and inset shows second species that is covered/not visible in the larger map (usually mountain pine beetle)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variety of beetle and tree species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Most Western forests have been affected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BF75-15B9-BA4B-A235-ECBDD02BAE6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4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E63EE-BFF6-2449-A19C-6D6E7ABAF9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21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Animation showing north-to-south</a:t>
            </a:r>
            <a:r>
              <a:rPr lang="en-US" baseline="0" dirty="0" smtClean="0"/>
              <a:t> fly-over in central Colorado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131DE-606A-274C-B2E2-D0D0033F92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5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 animates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131DE-606A-274C-B2E2-D0D0033F92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4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4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03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04ABE-F4F3-864D-AD9B-B87FF36EDD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6EFEB-B02B-CC49-89E6-725B9935F3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B057B-F89D-814A-8B28-730F1580D1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C7212-011F-A44F-9095-989D932EE0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EB7071-BF9D-564B-ADAA-19C934EC50D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356D-4FEE-5C44-80ED-508234414203}" type="datetimeFigureOut">
              <a:rPr lang="en-US" smtClean="0">
                <a:solidFill>
                  <a:srgbClr val="000000"/>
                </a:solidFill>
              </a:rPr>
              <a:pPr/>
              <a:t>4/17/17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B045F-126A-7D48-A9A6-8F70DE7616B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956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defTabSz="457200"/>
            <a:fld id="{B05C356D-4FEE-5C44-80ED-508234414203}" type="datetimeFigureOut">
              <a:rPr lang="en-US" smtClean="0">
                <a:solidFill>
                  <a:srgbClr val="000000"/>
                </a:solidFill>
                <a:latin typeface="Arial"/>
              </a:rPr>
              <a:pPr defTabSz="457200"/>
              <a:t>4/17/17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defTabSz="457200"/>
            <a:fld id="{B9FB045F-126A-7D48-A9A6-8F70DE7616B5}" type="slidenum">
              <a:rPr lang="en-US" smtClean="0">
                <a:solidFill>
                  <a:srgbClr val="000000"/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54E1-B3C9-E341-A93E-BC1E3AC3D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0C88-5C45-164C-AC9F-5869D632B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54E1-B3C9-E341-A93E-BC1E3AC3D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0C88-5C45-164C-AC9F-5869D632B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54E1-B3C9-E341-A93E-BC1E3AC3D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0C88-5C45-164C-AC9F-5869D632B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54E1-B3C9-E341-A93E-BC1E3AC3D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0C88-5C45-164C-AC9F-5869D632B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54E1-B3C9-E341-A93E-BC1E3AC3D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0C88-5C45-164C-AC9F-5869D632B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54E1-B3C9-E341-A93E-BC1E3AC3D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0C88-5C45-164C-AC9F-5869D632B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54E1-B3C9-E341-A93E-BC1E3AC3D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0C88-5C45-164C-AC9F-5869D632B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54E1-B3C9-E341-A93E-BC1E3AC3D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0C88-5C45-164C-AC9F-5869D632B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54E1-B3C9-E341-A93E-BC1E3AC3D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0C88-5C45-164C-AC9F-5869D632B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B2C8A-A911-6E48-84A6-BB3BC769F7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54E1-B3C9-E341-A93E-BC1E3AC3D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0C88-5C45-164C-AC9F-5869D632B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E54E1-B3C9-E341-A93E-BC1E3AC3D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70C88-5C45-164C-AC9F-5869D632B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C4E7E-E93B-CD49-8D3D-F813C9F15A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88C1-EB9A-F344-A6E9-3D26C7B25C29}" type="datetime1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4/17/17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C139-E436-5343-BCCC-A63D50E6AD44}" type="slidenum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5D054-7939-2044-B4D1-4A6D8B56283B}" type="datetime1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4/17/17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C139-E436-5343-BCCC-A63D50E6AD44}" type="slidenum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81A3-E344-8048-96CE-12685FC44A8D}" type="datetime1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4/17/17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C139-E436-5343-BCCC-A63D50E6AD44}" type="slidenum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EF800-0FFD-4942-9B53-0B3E5A8B0923}" type="datetime1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4/17/17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C139-E436-5343-BCCC-A63D50E6AD44}" type="slidenum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2CBB0-AB16-8D4D-8881-540C27952E45}" type="datetime1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4/17/17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C139-E436-5343-BCCC-A63D50E6AD44}" type="slidenum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5B5B1-0090-0542-B051-39E475AF29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C94C-E7B3-E140-8420-0E47B8886280}" type="datetime1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4/17/17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C139-E436-5343-BCCC-A63D50E6AD44}" type="slidenum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297E7-C18F-3840-BC39-AE8D9EAFD1CE}" type="datetime1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4/17/17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C139-E436-5343-BCCC-A63D50E6AD44}" type="slidenum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C8AE-BA4D-B646-A923-470AA56F007B}" type="datetime1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4/17/17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C139-E436-5343-BCCC-A63D50E6AD44}" type="slidenum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2810A-9E65-2546-B8D5-D4955BBB999D}" type="datetime1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4/17/17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C139-E436-5343-BCCC-A63D50E6AD44}" type="slidenum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5148-D0F9-CC4A-8E7A-7787546E48A4}" type="datetime1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4/17/17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C139-E436-5343-BCCC-A63D50E6AD44}" type="slidenum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BE97-6566-AD43-8C9D-2113EBA8D779}" type="datetime1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4/17/17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C139-E436-5343-BCCC-A63D50E6AD44}" type="slidenum">
              <a:rPr lang="en-US" smtClean="0">
                <a:solidFill>
                  <a:srgbClr val="FFEA3B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93FA3B-6DDC-2044-A6A8-3965DF4BDF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8E45D-714D-424F-AFF3-21B9155685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853F0-3745-EA43-B7E3-4431B1272C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76F1F-2E32-484C-86C2-A0C080CE7F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04ABE-F4F3-864D-AD9B-B87FF36EDD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8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6EFEB-B02B-CC49-89E6-725B9935F3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B057B-F89D-814A-8B28-730F1580D1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C7212-011F-A44F-9095-989D932EE0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72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356D-4FEE-5C44-80ED-508234414203}" type="datetimeFigureOut">
              <a:rPr lang="en-US" smtClean="0">
                <a:solidFill>
                  <a:srgbClr val="000000"/>
                </a:solidFill>
              </a:rPr>
              <a:pPr/>
              <a:t>4/17/17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B045F-126A-7D48-A9A6-8F70DE7616B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080-2D5F-5242-98A1-88057FD6A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560D-DDEE-6E4D-8E56-732EFEFD0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080-2D5F-5242-98A1-88057FD6A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560D-DDEE-6E4D-8E56-732EFEFD0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080-2D5F-5242-98A1-88057FD6A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560D-DDEE-6E4D-8E56-732EFEFD0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080-2D5F-5242-98A1-88057FD6A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560D-DDEE-6E4D-8E56-732EFEFD0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080-2D5F-5242-98A1-88057FD6A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560D-DDEE-6E4D-8E56-732EFEFD0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/>
              <a:t>4/17/17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90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080-2D5F-5242-98A1-88057FD6A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560D-DDEE-6E4D-8E56-732EFEFD0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080-2D5F-5242-98A1-88057FD6A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560D-DDEE-6E4D-8E56-732EFEFD0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080-2D5F-5242-98A1-88057FD6A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560D-DDEE-6E4D-8E56-732EFEFD0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080-2D5F-5242-98A1-88057FD6A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560D-DDEE-6E4D-8E56-732EFEFD0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080-2D5F-5242-98A1-88057FD6A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560D-DDEE-6E4D-8E56-732EFEFD0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D080-2D5F-5242-98A1-88057FD6A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7560D-DDEE-6E4D-8E56-732EFEFD0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/>
              <a:t>4/17/17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8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EB7071-BF9D-564B-ADAA-19C934EC50D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356D-4FEE-5C44-80ED-508234414203}" type="datetimeFigureOut">
              <a:rPr lang="en-US" smtClean="0">
                <a:solidFill>
                  <a:srgbClr val="000000"/>
                </a:solidFill>
              </a:rPr>
              <a:pPr/>
              <a:t>4/17/17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B045F-126A-7D48-A9A6-8F70DE7616B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/>
              <a:t>4/17/17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362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B2C8A-A911-6E48-84A6-BB3BC769F7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C4E7E-E93B-CD49-8D3D-F813C9F15A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5B5B1-0090-0542-B051-39E475AF29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93FA3B-6DDC-2044-A6A8-3965DF4BDF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8E45D-714D-424F-AFF3-21B9155685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853F0-3745-EA43-B7E3-4431B1272C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76F1F-2E32-484C-86C2-A0C080CE7F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04ABE-F4F3-864D-AD9B-B87FF36EDD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6EFEB-B02B-CC49-89E6-725B9935F3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B057B-F89D-814A-8B28-730F1580D1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/>
              <a:t>4/17/17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161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C7212-011F-A44F-9095-989D932EE0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09FA-F53A-7B4A-8DCD-739E49A69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E7257-A603-434B-A7B8-9DB9127DC3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09FA-F53A-7B4A-8DCD-739E49A69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E7257-A603-434B-A7B8-9DB9127DC3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09FA-F53A-7B4A-8DCD-739E49A69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E7257-A603-434B-A7B8-9DB9127DC3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09FA-F53A-7B4A-8DCD-739E49A69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E7257-A603-434B-A7B8-9DB9127DC3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09FA-F53A-7B4A-8DCD-739E49A69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E7257-A603-434B-A7B8-9DB9127DC3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09FA-F53A-7B4A-8DCD-739E49A69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E7257-A603-434B-A7B8-9DB9127DC3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09FA-F53A-7B4A-8DCD-739E49A69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E7257-A603-434B-A7B8-9DB9127DC3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09FA-F53A-7B4A-8DCD-739E49A69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E7257-A603-434B-A7B8-9DB9127DC3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09FA-F53A-7B4A-8DCD-739E49A69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E7257-A603-434B-A7B8-9DB9127DC3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/>
              <a:t>4/17/17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813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09FA-F53A-7B4A-8DCD-739E49A69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E7257-A603-434B-A7B8-9DB9127DC3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009FA-F53A-7B4A-8DCD-739E49A69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E7257-A603-434B-A7B8-9DB9127DC3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691BE03-1C5D-1E40-A2ED-E84BBCE505BE}" type="datetimeFigureOut">
              <a:rPr lang="en-US">
                <a:solidFill>
                  <a:prstClr val="black"/>
                </a:solidFill>
              </a:rPr>
              <a:pPr defTabSz="457200"/>
              <a:t>4/17/17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7406F93-0CC1-9D42-8522-FADC46CACE31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691BE03-1C5D-1E40-A2ED-E84BBCE505BE}" type="datetimeFigureOut">
              <a:rPr lang="en-US">
                <a:solidFill>
                  <a:prstClr val="black"/>
                </a:solidFill>
              </a:rPr>
              <a:pPr defTabSz="457200"/>
              <a:t>4/17/17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7406F93-0CC1-9D42-8522-FADC46CACE31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691BE03-1C5D-1E40-A2ED-E84BBCE505BE}" type="datetimeFigureOut">
              <a:rPr lang="en-US">
                <a:solidFill>
                  <a:prstClr val="black"/>
                </a:solidFill>
              </a:rPr>
              <a:pPr defTabSz="457200"/>
              <a:t>4/17/17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7406F93-0CC1-9D42-8522-FADC46CACE31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691BE03-1C5D-1E40-A2ED-E84BBCE505BE}" type="datetimeFigureOut">
              <a:rPr lang="en-US">
                <a:solidFill>
                  <a:prstClr val="black"/>
                </a:solidFill>
              </a:rPr>
              <a:pPr defTabSz="457200"/>
              <a:t>4/17/17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7406F93-0CC1-9D42-8522-FADC46CACE31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691BE03-1C5D-1E40-A2ED-E84BBCE505BE}" type="datetimeFigureOut">
              <a:rPr lang="en-US">
                <a:solidFill>
                  <a:prstClr val="black"/>
                </a:solidFill>
              </a:rPr>
              <a:pPr defTabSz="457200"/>
              <a:t>4/17/17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7406F93-0CC1-9D42-8522-FADC46CACE31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691BE03-1C5D-1E40-A2ED-E84BBCE505BE}" type="datetimeFigureOut">
              <a:rPr lang="en-US">
                <a:solidFill>
                  <a:prstClr val="black"/>
                </a:solidFill>
              </a:rPr>
              <a:pPr defTabSz="457200"/>
              <a:t>4/17/17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7406F93-0CC1-9D42-8522-FADC46CACE31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691BE03-1C5D-1E40-A2ED-E84BBCE505BE}" type="datetimeFigureOut">
              <a:rPr lang="en-US">
                <a:solidFill>
                  <a:prstClr val="black"/>
                </a:solidFill>
              </a:rPr>
              <a:pPr defTabSz="457200"/>
              <a:t>4/17/17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7406F93-0CC1-9D42-8522-FADC46CACE31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691BE03-1C5D-1E40-A2ED-E84BBCE505BE}" type="datetimeFigureOut">
              <a:rPr lang="en-US">
                <a:solidFill>
                  <a:prstClr val="black"/>
                </a:solidFill>
              </a:rPr>
              <a:pPr defTabSz="457200"/>
              <a:t>4/17/17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7406F93-0CC1-9D42-8522-FADC46CACE31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6AA74-DDC7-BC41-9FD3-6FA24DD97A0A}" type="datetimeFigureOut">
              <a:rPr lang="en-US" smtClean="0"/>
              <a:t>4/17/17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5CF80-DE07-594C-A23F-F3D1A676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718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691BE03-1C5D-1E40-A2ED-E84BBCE505BE}" type="datetimeFigureOut">
              <a:rPr lang="en-US">
                <a:solidFill>
                  <a:prstClr val="black"/>
                </a:solidFill>
              </a:rPr>
              <a:pPr defTabSz="457200"/>
              <a:t>4/17/17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7406F93-0CC1-9D42-8522-FADC46CACE31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691BE03-1C5D-1E40-A2ED-E84BBCE505BE}" type="datetimeFigureOut">
              <a:rPr lang="en-US">
                <a:solidFill>
                  <a:prstClr val="black"/>
                </a:solidFill>
              </a:rPr>
              <a:pPr defTabSz="457200"/>
              <a:t>4/17/17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7406F93-0CC1-9D42-8522-FADC46CACE31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691BE03-1C5D-1E40-A2ED-E84BBCE505BE}" type="datetimeFigureOut">
              <a:rPr lang="en-US">
                <a:solidFill>
                  <a:prstClr val="black"/>
                </a:solidFill>
              </a:rPr>
              <a:pPr defTabSz="457200"/>
              <a:t>4/17/17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7406F93-0CC1-9D42-8522-FADC46CACE31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B2C8A-A911-6E48-84A6-BB3BC769F7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C4E7E-E93B-CD49-8D3D-F813C9F15A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5B5B1-0090-0542-B051-39E475AF29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93FA3B-6DDC-2044-A6A8-3965DF4BDF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8E45D-714D-424F-AFF3-21B9155685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853F0-3745-EA43-B7E3-4431B1272C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76F1F-2E32-484C-86C2-A0C080CE7F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theme" Target="../theme/theme14.xml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2.xml"/><Relationship Id="rId13" Type="http://schemas.openxmlformats.org/officeDocument/2006/relationships/theme" Target="../theme/theme15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4.xml"/><Relationship Id="rId13" Type="http://schemas.openxmlformats.org/officeDocument/2006/relationships/theme" Target="../theme/theme16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6AA74-DDC7-BC41-9FD3-6FA24DD97A0A}" type="datetimeFigureOut">
              <a:rPr lang="en-US" smtClean="0"/>
              <a:t>4/17/17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5CF80-DE07-594C-A23F-F3D1A676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3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59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F601CC-6000-ED41-84CF-ADBA1791FC5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4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defTabSz="457200"/>
            <a:fld id="{36C36E5E-E6AC-814D-A7AB-A465E28B25D2}" type="slidenum">
              <a:rPr lang="en-US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5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defTabSz="457200"/>
            <a:fld id="{36C36E5E-E6AC-814D-A7AB-A465E28B25D2}" type="slidenum">
              <a:rPr lang="en-US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2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90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</p:sldLayoutIdLst>
  <p:transition/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ACE54E1-B3C9-E341-A93E-BC1E3AC3D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4070C88-5C45-164C-AC9F-5869D632B3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80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BF5B2B3-F94D-3B4B-A25C-547669F87ADC}" type="datetime1">
              <a:rPr lang="en-US" smtClean="0">
                <a:solidFill>
                  <a:srgbClr val="FFEA3B">
                    <a:tint val="75000"/>
                  </a:srgbClr>
                </a:solidFill>
              </a:rPr>
              <a:pPr defTabSz="457200"/>
              <a:t>4/17/17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AD1C139-E436-5343-BCCC-A63D50E6AD44}" type="slidenum">
              <a:rPr lang="en-US" smtClean="0">
                <a:solidFill>
                  <a:srgbClr val="FFEA3B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FFEA3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870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F601CC-6000-ED41-84CF-ADBA1791FC5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4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6AA74-DDC7-BC41-9FD3-6FA24DD97A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5CF80-DE07-594C-A23F-F3D1A67604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5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defTabSz="457200"/>
            <a:fld id="{36C36E5E-E6AC-814D-A7AB-A465E28B25D2}" type="slidenum">
              <a:rPr lang="en-US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88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614D080-2D5F-5242-98A1-88057FD6A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B07560D-DDEE-6E4D-8E56-732EFEFD0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8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00BC719-47BC-6942-8202-90CA0FD9D5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86CB3F5-B501-CF4F-B8F8-8637135996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1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defTabSz="457200"/>
            <a:fld id="{36C36E5E-E6AC-814D-A7AB-A465E28B25D2}" type="slidenum">
              <a:rPr lang="en-US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1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F601CC-6000-ED41-84CF-ADBA1791FC5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4E009FA-F53A-7B4A-8DCD-739E49A693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4/17/17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BAE7257-A603-434B-A7B8-9DB9127DC3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6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1.wdp"/><Relationship Id="rId5" Type="http://schemas.openxmlformats.org/officeDocument/2006/relationships/image" Target="../media/image11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2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microsoft.com/office/2007/relationships/hdphoto" Target="../media/hdphoto3.wdp"/><Relationship Id="rId6" Type="http://schemas.openxmlformats.org/officeDocument/2006/relationships/image" Target="../media/image16.jpeg"/><Relationship Id="rId7" Type="http://schemas.microsoft.com/office/2007/relationships/hdphoto" Target="../media/hdphoto4.wdp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5.wdp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jpeg"/><Relationship Id="rId5" Type="http://schemas.microsoft.com/office/2007/relationships/hdphoto" Target="../media/hdphoto6.wdp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Relationship Id="rId2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8.jpe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8457" y="222422"/>
            <a:ext cx="8203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Bark beetle outbreaks in North America </a:t>
            </a:r>
          </a:p>
          <a:p>
            <a:pPr algn="ctr"/>
            <a:r>
              <a:rPr lang="en-US" sz="3000" dirty="0" smtClean="0"/>
              <a:t>and climate change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333789" y="1526057"/>
            <a:ext cx="85877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These slides illustrate the extent, causes, and consequences of bark beetle-caused tree mortality in North America, with an emphasis on the role of climate change.  </a:t>
            </a:r>
          </a:p>
          <a:p>
            <a:endParaRPr lang="en-US" sz="2000" dirty="0"/>
          </a:p>
          <a:p>
            <a:r>
              <a:rPr lang="en-US" sz="2000" dirty="0" smtClean="0"/>
              <a:t>The focus is on my research.  However, to make important points, I include reviews of others’ research and results of other studies.  Of course, there are additional studies that make similar points, sometimes better.</a:t>
            </a:r>
          </a:p>
          <a:p>
            <a:endParaRPr lang="en-US" sz="2000" dirty="0"/>
          </a:p>
          <a:p>
            <a:r>
              <a:rPr lang="en-US" sz="2000" dirty="0" smtClean="0"/>
              <a:t>The slides are divided into three parts:  1) extent of outbreaks; 2) causes of outbreaks, including climate change; and 3) consequences of outbreaks.</a:t>
            </a:r>
          </a:p>
          <a:p>
            <a:endParaRPr lang="en-US" sz="2000" dirty="0"/>
          </a:p>
          <a:p>
            <a:r>
              <a:rPr lang="en-US" sz="2000" dirty="0" smtClean="0"/>
              <a:t>Notes below each slide provide additional information and references.</a:t>
            </a:r>
          </a:p>
          <a:p>
            <a:endParaRPr lang="en-US" sz="2000" dirty="0"/>
          </a:p>
          <a:p>
            <a:r>
              <a:rPr lang="en-US" sz="2000" dirty="0" smtClean="0"/>
              <a:t>Please retain photo and figure credits.</a:t>
            </a:r>
          </a:p>
          <a:p>
            <a:endParaRPr lang="en-US" sz="2000" dirty="0"/>
          </a:p>
          <a:p>
            <a:r>
              <a:rPr lang="en-US" sz="2000" dirty="0" smtClean="0"/>
              <a:t>Feel free to contact me with feedback or requests (</a:t>
            </a:r>
            <a:r>
              <a:rPr lang="en-US" sz="2000" dirty="0" err="1" smtClean="0"/>
              <a:t>jhicke@uidaho.edu</a:t>
            </a:r>
            <a:r>
              <a:rPr lang="en-US" sz="20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42143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512502" y="69804"/>
            <a:ext cx="32131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FF00"/>
                </a:solidFill>
              </a:rPr>
              <a:t>Mountain pine beetle outbreak</a:t>
            </a:r>
          </a:p>
          <a:p>
            <a:pPr defTabSz="457200"/>
            <a:endParaRPr lang="en-US" dirty="0" smtClean="0">
              <a:solidFill>
                <a:srgbClr val="FFFF00"/>
              </a:solidFill>
            </a:endParaRPr>
          </a:p>
          <a:p>
            <a:pPr defTabSz="457200"/>
            <a:r>
              <a:rPr lang="en-US" dirty="0" smtClean="0">
                <a:solidFill>
                  <a:srgbClr val="FFFF00"/>
                </a:solidFill>
              </a:rPr>
              <a:t>Central Colorado</a:t>
            </a:r>
          </a:p>
          <a:p>
            <a:pPr defTabSz="457200"/>
            <a:endParaRPr lang="en-US" dirty="0" smtClean="0">
              <a:solidFill>
                <a:srgbClr val="FFFF00"/>
              </a:solidFill>
            </a:endParaRPr>
          </a:p>
          <a:p>
            <a:pPr defTabSz="457200"/>
            <a:r>
              <a:rPr lang="en-US" dirty="0" smtClean="0">
                <a:solidFill>
                  <a:srgbClr val="FFFF00"/>
                </a:solidFill>
              </a:rPr>
              <a:t>August 2007</a:t>
            </a:r>
          </a:p>
          <a:p>
            <a:pPr defTabSz="457200"/>
            <a:endParaRPr lang="en-US" dirty="0" smtClean="0">
              <a:solidFill>
                <a:srgbClr val="FFFF00"/>
              </a:solidFill>
            </a:endParaRPr>
          </a:p>
          <a:p>
            <a:pPr defTabSz="457200"/>
            <a:r>
              <a:rPr lang="en-US" dirty="0" err="1" smtClean="0">
                <a:solidFill>
                  <a:srgbClr val="FFFF00"/>
                </a:solidFill>
              </a:rPr>
              <a:t>QuickBird</a:t>
            </a:r>
            <a:r>
              <a:rPr lang="en-US" dirty="0" smtClean="0">
                <a:solidFill>
                  <a:srgbClr val="FFFF00"/>
                </a:solidFill>
              </a:rPr>
              <a:t> satellite imagery</a:t>
            </a:r>
          </a:p>
          <a:p>
            <a:pPr marL="627063" lvl="1" indent="-169863" defTabSz="457200">
              <a:buFont typeface="Arial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4763" lvl="1" defTabSz="457200"/>
            <a:r>
              <a:rPr lang="en-US" dirty="0" smtClean="0">
                <a:solidFill>
                  <a:srgbClr val="FFFF00"/>
                </a:solidFill>
              </a:rPr>
              <a:t>100 </a:t>
            </a:r>
            <a:r>
              <a:rPr lang="en-US" dirty="0">
                <a:solidFill>
                  <a:srgbClr val="FFFF00"/>
                </a:solidFill>
              </a:rPr>
              <a:t>km</a:t>
            </a:r>
            <a:r>
              <a:rPr lang="en-US" dirty="0" smtClean="0">
                <a:solidFill>
                  <a:srgbClr val="FFFF00"/>
                </a:solidFill>
              </a:rPr>
              <a:t>/62 </a:t>
            </a:r>
            <a:r>
              <a:rPr lang="en-US" dirty="0">
                <a:solidFill>
                  <a:srgbClr val="FFFF00"/>
                </a:solidFill>
              </a:rPr>
              <a:t>miles north-south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7390" y="2048470"/>
            <a:ext cx="32131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FF00"/>
                </a:solidFill>
              </a:rPr>
              <a:t>Mountain pine beetle outbreak</a:t>
            </a:r>
          </a:p>
          <a:p>
            <a:pPr defTabSz="457200"/>
            <a:endParaRPr lang="en-US" dirty="0" smtClean="0">
              <a:solidFill>
                <a:srgbClr val="FFFF00"/>
              </a:solidFill>
            </a:endParaRPr>
          </a:p>
          <a:p>
            <a:pPr defTabSz="457200"/>
            <a:r>
              <a:rPr lang="en-US" dirty="0" smtClean="0">
                <a:solidFill>
                  <a:srgbClr val="FFFF00"/>
                </a:solidFill>
              </a:rPr>
              <a:t>Central Colorado</a:t>
            </a:r>
          </a:p>
          <a:p>
            <a:pPr defTabSz="457200"/>
            <a:endParaRPr lang="en-US" dirty="0" smtClean="0">
              <a:solidFill>
                <a:srgbClr val="FFFF00"/>
              </a:solidFill>
            </a:endParaRPr>
          </a:p>
          <a:p>
            <a:pPr defTabSz="457200"/>
            <a:r>
              <a:rPr lang="en-US" dirty="0" smtClean="0">
                <a:solidFill>
                  <a:srgbClr val="FFFF00"/>
                </a:solidFill>
              </a:rPr>
              <a:t>August 2007</a:t>
            </a:r>
          </a:p>
          <a:p>
            <a:pPr defTabSz="457200"/>
            <a:endParaRPr lang="en-US" dirty="0" smtClean="0">
              <a:solidFill>
                <a:srgbClr val="FFFF00"/>
              </a:solidFill>
            </a:endParaRPr>
          </a:p>
          <a:p>
            <a:pPr defTabSz="457200"/>
            <a:r>
              <a:rPr lang="en-US" dirty="0" smtClean="0">
                <a:solidFill>
                  <a:srgbClr val="FFFF00"/>
                </a:solidFill>
              </a:rPr>
              <a:t>QuickBird satellite imagery</a:t>
            </a:r>
          </a:p>
          <a:p>
            <a:pPr defTabSz="457200"/>
            <a:endParaRPr lang="en-US" dirty="0">
              <a:solidFill>
                <a:srgbClr val="FFFF00"/>
              </a:solidFill>
            </a:endParaRPr>
          </a:p>
          <a:p>
            <a:pPr defTabSz="457200"/>
            <a:r>
              <a:rPr lang="en-US" dirty="0" smtClean="0">
                <a:solidFill>
                  <a:srgbClr val="FFFF00"/>
                </a:solidFill>
              </a:rPr>
              <a:t>100 km/62 miles north-south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6823" y="-18223209"/>
            <a:ext cx="8910355" cy="25081209"/>
            <a:chOff x="116823" y="-18223209"/>
            <a:chExt cx="8910355" cy="25081209"/>
          </a:xfrm>
        </p:grpSpPr>
        <p:grpSp>
          <p:nvGrpSpPr>
            <p:cNvPr id="2" name="Group 1"/>
            <p:cNvGrpSpPr/>
            <p:nvPr/>
          </p:nvGrpSpPr>
          <p:grpSpPr>
            <a:xfrm>
              <a:off x="116823" y="-18223209"/>
              <a:ext cx="8910355" cy="25081209"/>
              <a:chOff x="116823" y="-18223209"/>
              <a:chExt cx="8910355" cy="25081209"/>
            </a:xfrm>
          </p:grpSpPr>
          <p:pic>
            <p:nvPicPr>
              <p:cNvPr id="15" name="Picture 14" descr="co_mortality_qb_082507_west_50percent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35000"/>
                        </a14:imgEffect>
                      </a14:imgLayer>
                    </a14:imgProps>
                  </a:ext>
                </a:extLst>
              </a:blip>
              <a:srcRect l="2256" t="167" r="1662" b="1394"/>
              <a:stretch>
                <a:fillRect/>
              </a:stretch>
            </p:blipFill>
            <p:spPr>
              <a:xfrm>
                <a:off x="116823" y="-13013593"/>
                <a:ext cx="4675623" cy="19871593"/>
              </a:xfrm>
              <a:prstGeom prst="rect">
                <a:avLst/>
              </a:prstGeom>
            </p:spPr>
          </p:pic>
          <p:pic>
            <p:nvPicPr>
              <p:cNvPr id="14" name="Picture 13" descr="co_mortality_qb_082007_east_subset_50percent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35000"/>
                        </a14:imgEffect>
                      </a14:imgLayer>
                    </a14:imgProps>
                  </a:ext>
                </a:extLst>
              </a:blip>
              <a:srcRect l="5428" t="10438" r="3080"/>
              <a:stretch>
                <a:fillRect/>
              </a:stretch>
            </p:blipFill>
            <p:spPr>
              <a:xfrm>
                <a:off x="4101835" y="-18223209"/>
                <a:ext cx="4925343" cy="17856976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632765" y="3341132"/>
              <a:ext cx="1659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b="1" dirty="0" smtClean="0">
                  <a:solidFill>
                    <a:prstClr val="black"/>
                  </a:solidFill>
                  <a:effectLst>
                    <a:glow rad="25400">
                      <a:prstClr val="white">
                        <a:alpha val="75000"/>
                      </a:prstClr>
                    </a:glow>
                  </a:effectLst>
                  <a:latin typeface="Arial" pitchFamily="34" charset="0"/>
                  <a:cs typeface="Arial" pitchFamily="34" charset="0"/>
                </a:rPr>
                <a:t>Breckenridge</a:t>
              </a:r>
              <a:endParaRPr lang="en-US" b="1" dirty="0">
                <a:solidFill>
                  <a:prstClr val="black"/>
                </a:solidFill>
                <a:effectLst>
                  <a:glow rad="25400">
                    <a:prstClr val="white">
                      <a:alpha val="75000"/>
                    </a:prst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57213" y="60215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b="1" dirty="0" smtClean="0">
                  <a:solidFill>
                    <a:prstClr val="black"/>
                  </a:solidFill>
                  <a:effectLst>
                    <a:glow rad="25400">
                      <a:prstClr val="white">
                        <a:alpha val="75000"/>
                      </a:prstClr>
                    </a:glow>
                  </a:effectLst>
                  <a:latin typeface="Arial" pitchFamily="34" charset="0"/>
                  <a:cs typeface="Arial" pitchFamily="34" charset="0"/>
                </a:rPr>
                <a:t>I70</a:t>
              </a:r>
              <a:endParaRPr lang="en-US" b="1" dirty="0">
                <a:solidFill>
                  <a:prstClr val="black"/>
                </a:solidFill>
                <a:effectLst>
                  <a:glow rad="25400">
                    <a:prstClr val="white">
                      <a:alpha val="75000"/>
                    </a:prst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50694" y="1712889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b="1" dirty="0" smtClean="0">
                  <a:solidFill>
                    <a:prstClr val="black"/>
                  </a:solidFill>
                  <a:effectLst>
                    <a:glow rad="25400">
                      <a:prstClr val="white">
                        <a:alpha val="75000"/>
                      </a:prstClr>
                    </a:glow>
                  </a:effectLst>
                  <a:latin typeface="Arial" pitchFamily="34" charset="0"/>
                  <a:cs typeface="Arial" pitchFamily="34" charset="0"/>
                </a:rPr>
                <a:t>Keystone</a:t>
              </a:r>
              <a:endParaRPr lang="en-US" b="1" dirty="0">
                <a:solidFill>
                  <a:prstClr val="black"/>
                </a:solidFill>
                <a:effectLst>
                  <a:glow rad="25400">
                    <a:prstClr val="white">
                      <a:alpha val="75000"/>
                    </a:prst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50694" y="-9569628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b="1" dirty="0" smtClean="0">
                  <a:solidFill>
                    <a:prstClr val="black"/>
                  </a:solidFill>
                  <a:effectLst>
                    <a:glow rad="25400">
                      <a:prstClr val="white">
                        <a:alpha val="75000"/>
                      </a:prstClr>
                    </a:glow>
                  </a:effectLst>
                  <a:latin typeface="Arial" pitchFamily="34" charset="0"/>
                  <a:cs typeface="Arial" pitchFamily="34" charset="0"/>
                </a:rPr>
                <a:t>Granby</a:t>
              </a:r>
              <a:endParaRPr lang="en-US" b="1" dirty="0">
                <a:solidFill>
                  <a:prstClr val="black"/>
                </a:solidFill>
                <a:effectLst>
                  <a:glow rad="25400">
                    <a:prstClr val="white">
                      <a:alpha val="75000"/>
                    </a:prst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725646" y="-4019652"/>
              <a:ext cx="213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b="1" dirty="0" smtClean="0">
                  <a:solidFill>
                    <a:prstClr val="black"/>
                  </a:solidFill>
                  <a:effectLst>
                    <a:glow rad="25400">
                      <a:prstClr val="white">
                        <a:alpha val="75000"/>
                      </a:prstClr>
                    </a:glow>
                  </a:effectLst>
                  <a:latin typeface="Arial" pitchFamily="34" charset="0"/>
                  <a:cs typeface="Arial" pitchFamily="34" charset="0"/>
                </a:rPr>
                <a:t>Fraser Experimental Forest</a:t>
              </a:r>
              <a:endParaRPr lang="en-US" b="1" dirty="0">
                <a:solidFill>
                  <a:prstClr val="black"/>
                </a:solidFill>
                <a:effectLst>
                  <a:glow rad="25400">
                    <a:prstClr val="white">
                      <a:alpha val="75000"/>
                    </a:prst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92565" y="-6397199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b="1" dirty="0" smtClean="0">
                  <a:solidFill>
                    <a:prstClr val="black"/>
                  </a:solidFill>
                  <a:effectLst>
                    <a:glow rad="25400">
                      <a:prstClr val="white">
                        <a:alpha val="75000"/>
                      </a:prstClr>
                    </a:glow>
                  </a:effectLst>
                  <a:latin typeface="Arial" pitchFamily="34" charset="0"/>
                  <a:cs typeface="Arial" pitchFamily="34" charset="0"/>
                </a:rPr>
                <a:t>Fraser</a:t>
              </a:r>
              <a:endParaRPr lang="en-US" b="1" dirty="0">
                <a:solidFill>
                  <a:prstClr val="black"/>
                </a:solidFill>
                <a:effectLst>
                  <a:glow rad="25400">
                    <a:prstClr val="white">
                      <a:alpha val="75000"/>
                    </a:prst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93578" y="-4863653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b="1" dirty="0" smtClean="0">
                  <a:solidFill>
                    <a:prstClr val="black"/>
                  </a:solidFill>
                  <a:effectLst>
                    <a:glow rad="25400">
                      <a:prstClr val="white">
                        <a:alpha val="75000"/>
                      </a:prstClr>
                    </a:glow>
                  </a:effectLst>
                  <a:latin typeface="Arial" pitchFamily="34" charset="0"/>
                  <a:cs typeface="Arial" pitchFamily="34" charset="0"/>
                </a:rPr>
                <a:t>Winter Park</a:t>
              </a:r>
              <a:endParaRPr lang="en-US" b="1" dirty="0">
                <a:solidFill>
                  <a:prstClr val="black"/>
                </a:solidFill>
                <a:effectLst>
                  <a:glow rad="25400">
                    <a:prstClr val="white">
                      <a:alpha val="75000"/>
                    </a:prst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36230" y="-15083091"/>
              <a:ext cx="1967205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b="1" dirty="0" smtClean="0">
                  <a:solidFill>
                    <a:prstClr val="black"/>
                  </a:solidFill>
                  <a:effectLst>
                    <a:glow rad="25400">
                      <a:prstClr val="white">
                        <a:alpha val="75000"/>
                      </a:prstClr>
                    </a:glow>
                  </a:effectLst>
                  <a:latin typeface="Arial" pitchFamily="34" charset="0"/>
                  <a:cs typeface="Arial" pitchFamily="34" charset="0"/>
                </a:rPr>
                <a:t>Rocky Mountain</a:t>
              </a:r>
            </a:p>
            <a:p>
              <a:pPr algn="ctr" defTabSz="457200"/>
              <a:r>
                <a:rPr lang="en-US" b="1" dirty="0" smtClean="0">
                  <a:solidFill>
                    <a:prstClr val="black"/>
                  </a:solidFill>
                  <a:effectLst>
                    <a:glow rad="25400">
                      <a:prstClr val="white">
                        <a:alpha val="75000"/>
                      </a:prstClr>
                    </a:glow>
                  </a:effectLst>
                  <a:latin typeface="Arial" pitchFamily="34" charset="0"/>
                  <a:cs typeface="Arial" pitchFamily="34" charset="0"/>
                </a:rPr>
                <a:t>National Park</a:t>
              </a:r>
              <a:endParaRPr lang="en-US" b="1" dirty="0">
                <a:solidFill>
                  <a:prstClr val="black"/>
                </a:solidFill>
                <a:effectLst>
                  <a:glow rad="25400">
                    <a:prstClr val="white">
                      <a:alpha val="75000"/>
                    </a:prst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28809" y="-13198259"/>
              <a:ext cx="10737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b="1" dirty="0" smtClean="0">
                  <a:solidFill>
                    <a:prstClr val="black"/>
                  </a:solidFill>
                  <a:effectLst>
                    <a:glow rad="25400">
                      <a:prstClr val="white">
                        <a:alpha val="75000"/>
                      </a:prstClr>
                    </a:glow>
                  </a:effectLst>
                  <a:latin typeface="Arial" pitchFamily="34" charset="0"/>
                  <a:cs typeface="Arial" pitchFamily="34" charset="0"/>
                </a:rPr>
                <a:t>Grand Lake</a:t>
              </a:r>
              <a:endParaRPr lang="en-US" b="1" dirty="0">
                <a:solidFill>
                  <a:prstClr val="black"/>
                </a:solidFill>
                <a:effectLst>
                  <a:glow rad="25400">
                    <a:prstClr val="white">
                      <a:alpha val="75000"/>
                    </a:prstClr>
                  </a:glo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45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2.29097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8457" y="222422"/>
            <a:ext cx="82031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prstClr val="black"/>
                </a:solidFill>
              </a:rPr>
              <a:t>2</a:t>
            </a:r>
            <a:r>
              <a:rPr lang="en-US" sz="3000" dirty="0" smtClean="0">
                <a:solidFill>
                  <a:prstClr val="black"/>
                </a:solidFill>
              </a:rPr>
              <a:t>.  Causes of outbreaks</a:t>
            </a:r>
            <a:endParaRPr lang="en-US" sz="3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789" y="1907060"/>
            <a:ext cx="8587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Although there are many causes of and factors influencing bark beetle outbreaks (see </a:t>
            </a:r>
            <a:r>
              <a:rPr lang="en-US" sz="2400" dirty="0" err="1" smtClean="0">
                <a:solidFill>
                  <a:prstClr val="black"/>
                </a:solidFill>
              </a:rPr>
              <a:t>Raffa</a:t>
            </a:r>
            <a:r>
              <a:rPr lang="en-US" sz="2400" dirty="0" smtClean="0">
                <a:solidFill>
                  <a:prstClr val="black"/>
                </a:solidFill>
              </a:rPr>
              <a:t> et al., Bioscience, 2008 for more information), two main ones exist for large outbreaks:  stand structure and climate.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83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401" name="Text Box 9"/>
          <p:cNvSpPr txBox="1">
            <a:spLocks noChangeArrowheads="1"/>
          </p:cNvSpPr>
          <p:nvPr/>
        </p:nvSpPr>
        <p:spPr bwMode="auto">
          <a:xfrm>
            <a:off x="4495800" y="833113"/>
            <a:ext cx="4648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854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04813" indent="-290513" defTabSz="854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5663" indent="-336550" defTabSz="854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854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8540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854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854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854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8540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 smtClean="0">
                <a:solidFill>
                  <a:srgbClr val="FFFFFF"/>
                </a:solidFill>
                <a:latin typeface="Calibri"/>
                <a:cs typeface="Calibri"/>
              </a:rPr>
              <a:t>Factors </a:t>
            </a:r>
            <a:r>
              <a:rPr lang="en-US" sz="2400" u="sng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lang="en-US" sz="2400" u="sng" dirty="0" smtClean="0">
                <a:solidFill>
                  <a:srgbClr val="FFFFFF"/>
                </a:solidFill>
                <a:latin typeface="Calibri"/>
                <a:cs typeface="Calibri"/>
              </a:rPr>
              <a:t>elated to </a:t>
            </a:r>
            <a:r>
              <a:rPr lang="en-US" sz="2400" u="sng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lang="en-US" sz="2400" u="sng" dirty="0" smtClean="0">
                <a:solidFill>
                  <a:srgbClr val="FFFFFF"/>
                </a:solidFill>
                <a:latin typeface="Calibri"/>
                <a:cs typeface="Calibri"/>
              </a:rPr>
              <a:t>eetles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: 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nearby beetle source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temperature effects on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winter beetle mortality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population synchronization/ one-year life cycles (year-round temperatures)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449762" y="847455"/>
            <a:ext cx="4592427" cy="2754503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315394" name="Tree"/>
          <p:cNvSpPr>
            <a:spLocks noEditPoints="1" noChangeArrowheads="1"/>
          </p:cNvSpPr>
          <p:nvPr/>
        </p:nvSpPr>
        <p:spPr bwMode="auto">
          <a:xfrm>
            <a:off x="2479040" y="4109714"/>
            <a:ext cx="914400" cy="914400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315395" name="Tree"/>
          <p:cNvSpPr>
            <a:spLocks noEditPoints="1" noChangeArrowheads="1"/>
          </p:cNvSpPr>
          <p:nvPr/>
        </p:nvSpPr>
        <p:spPr bwMode="auto">
          <a:xfrm>
            <a:off x="1640840" y="4262114"/>
            <a:ext cx="914400" cy="914400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315396" name="Tree"/>
          <p:cNvSpPr>
            <a:spLocks noEditPoints="1" noChangeArrowheads="1"/>
          </p:cNvSpPr>
          <p:nvPr/>
        </p:nvSpPr>
        <p:spPr bwMode="auto">
          <a:xfrm>
            <a:off x="1945640" y="4871714"/>
            <a:ext cx="914400" cy="914400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315397" name="Tree"/>
          <p:cNvSpPr>
            <a:spLocks noEditPoints="1" noChangeArrowheads="1"/>
          </p:cNvSpPr>
          <p:nvPr/>
        </p:nvSpPr>
        <p:spPr bwMode="auto">
          <a:xfrm>
            <a:off x="2555240" y="4871714"/>
            <a:ext cx="914400" cy="914400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315398" name="Text Box 6"/>
          <p:cNvSpPr txBox="1">
            <a:spLocks noChangeArrowheads="1"/>
          </p:cNvSpPr>
          <p:nvPr/>
        </p:nvSpPr>
        <p:spPr bwMode="auto">
          <a:xfrm>
            <a:off x="381000" y="833113"/>
            <a:ext cx="37496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98463" indent="-2238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 smtClean="0">
                <a:solidFill>
                  <a:srgbClr val="FFFFFF"/>
                </a:solidFill>
                <a:latin typeface="Calibri"/>
                <a:cs typeface="Calibri"/>
              </a:rPr>
              <a:t>Factors related to trees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presence of host tree species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stem density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stand age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drought stress on trees</a:t>
            </a:r>
          </a:p>
        </p:txBody>
      </p:sp>
      <p:sp>
        <p:nvSpPr>
          <p:cNvPr id="315400" name="Tree"/>
          <p:cNvSpPr>
            <a:spLocks noEditPoints="1" noChangeArrowheads="1"/>
          </p:cNvSpPr>
          <p:nvPr/>
        </p:nvSpPr>
        <p:spPr bwMode="auto">
          <a:xfrm>
            <a:off x="2555240" y="5462264"/>
            <a:ext cx="914400" cy="914400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315402" name="Text Box 10"/>
          <p:cNvSpPr txBox="1">
            <a:spLocks noChangeArrowheads="1"/>
          </p:cNvSpPr>
          <p:nvPr/>
        </p:nvSpPr>
        <p:spPr bwMode="auto">
          <a:xfrm>
            <a:off x="106287" y="40640"/>
            <a:ext cx="893142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FFFF00"/>
                </a:solidFill>
                <a:cs typeface="Arial"/>
              </a:rPr>
              <a:t>Factors influencing mountain pine beetle epidemics</a:t>
            </a:r>
          </a:p>
        </p:txBody>
      </p:sp>
      <p:sp>
        <p:nvSpPr>
          <p:cNvPr id="315403" name="Tree"/>
          <p:cNvSpPr>
            <a:spLocks noEditPoints="1" noChangeArrowheads="1"/>
          </p:cNvSpPr>
          <p:nvPr/>
        </p:nvSpPr>
        <p:spPr bwMode="auto">
          <a:xfrm>
            <a:off x="1564640" y="5462264"/>
            <a:ext cx="914400" cy="914400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315404" name="Rectangle 12"/>
          <p:cNvSpPr>
            <a:spLocks noChangeArrowheads="1"/>
          </p:cNvSpPr>
          <p:nvPr/>
        </p:nvSpPr>
        <p:spPr bwMode="auto">
          <a:xfrm>
            <a:off x="3926840" y="6202044"/>
            <a:ext cx="381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i="1" dirty="0">
                <a:solidFill>
                  <a:srgbClr val="FFFFFF"/>
                </a:solidFill>
                <a:latin typeface="Times New Roman" charset="0"/>
              </a:rPr>
              <a:t>Photo courtesy USDA Forest Service, www.forestryimages.org </a:t>
            </a:r>
          </a:p>
        </p:txBody>
      </p:sp>
      <p:pic>
        <p:nvPicPr>
          <p:cNvPr id="315405" name="Picture 13" descr="09490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4440" y="4518760"/>
            <a:ext cx="1143000" cy="7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5406" name="Picture 14" descr="09490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3040" y="5365431"/>
            <a:ext cx="1143000" cy="7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5407" name="Picture 15" descr="09490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1240" y="5136831"/>
            <a:ext cx="1143000" cy="7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5408" name="Picture 16" descr="09490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240" y="4442560"/>
            <a:ext cx="1143000" cy="7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5409" name="Picture 17" descr="09490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5640" y="5517831"/>
            <a:ext cx="1143000" cy="7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5410" name="Picture 18" descr="09490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9040" y="4832031"/>
            <a:ext cx="1143000" cy="7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5411" name="Picture 19" descr="09490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7640" y="4366360"/>
            <a:ext cx="1143000" cy="7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5414" name="Text Box 22"/>
          <p:cNvSpPr txBox="1">
            <a:spLocks noChangeArrowheads="1"/>
          </p:cNvSpPr>
          <p:nvPr/>
        </p:nvSpPr>
        <p:spPr bwMode="auto">
          <a:xfrm>
            <a:off x="659607" y="6548438"/>
            <a:ext cx="7824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</a:rPr>
              <a:t>Safranyik et al. 1975; Shore and Safranyik 1992; Carroll et al. 2004; Logan and Powell 2001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84620" y="3188043"/>
            <a:ext cx="1943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000" i="1" dirty="0" smtClean="0">
                <a:solidFill>
                  <a:srgbClr val="FFFF00"/>
                </a:solidFill>
              </a:rPr>
              <a:t>stand structure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81000" y="2030991"/>
            <a:ext cx="3749675" cy="177392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81000" y="1316145"/>
            <a:ext cx="3749675" cy="1418938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64376" y="2735083"/>
            <a:ext cx="3484220" cy="43915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557505" y="1633254"/>
            <a:ext cx="4484684" cy="201012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27937" y="3669778"/>
            <a:ext cx="1059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000" i="1" dirty="0" smtClean="0">
                <a:solidFill>
                  <a:srgbClr val="FF0000"/>
                </a:solidFill>
              </a:rPr>
              <a:t>climate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86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/>
      <p:bldP spid="2" grpId="1"/>
      <p:bldP spid="4" grpId="0" animBg="1"/>
      <p:bldP spid="4" grpId="1" animBg="1"/>
      <p:bldP spid="24" grpId="0" animBg="1"/>
      <p:bldP spid="24" grpId="1" animBg="1"/>
      <p:bldP spid="25" grpId="0" animBg="1"/>
      <p:bldP spid="25" grpId="1" animBg="1"/>
      <p:bldP spid="26" grpId="0"/>
      <p:bldP spid="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795316" y="36493"/>
            <a:ext cx="75533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  <a:latin typeface="Calibri"/>
                <a:ea typeface="Times New Roman" charset="0"/>
                <a:cs typeface="Calibri"/>
              </a:rPr>
              <a:t>Forest stand structure influences outbreaks </a:t>
            </a:r>
            <a:endParaRPr lang="en-US" sz="2800" dirty="0">
              <a:solidFill>
                <a:srgbClr val="FFFF00"/>
              </a:solidFill>
              <a:latin typeface="Calibri"/>
              <a:ea typeface="Times" charset="0"/>
              <a:cs typeface="Calibri"/>
            </a:endParaRP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2445423" y="6519446"/>
            <a:ext cx="42517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200" i="1" dirty="0">
                <a:solidFill>
                  <a:srgbClr val="FFFFFF"/>
                </a:solidFill>
              </a:rPr>
              <a:t>Hicke and Jenkins, Forest Ecology and Management, 2008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143001"/>
            <a:ext cx="5029200" cy="516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2"/>
          <p:cNvSpPr txBox="1">
            <a:spLocks noChangeArrowheads="1"/>
          </p:cNvSpPr>
          <p:nvPr/>
        </p:nvSpPr>
        <p:spPr bwMode="auto">
          <a:xfrm>
            <a:off x="152403" y="1483030"/>
            <a:ext cx="315558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5425" indent="-225425" defTabSz="457200">
              <a:buFont typeface="Arial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ea typeface="Times New Roman" charset="0"/>
                <a:cs typeface="Arial"/>
              </a:rPr>
              <a:t>mountain pine beetle in lodgepole pine</a:t>
            </a:r>
          </a:p>
          <a:p>
            <a:pPr marL="225425" indent="-225425" defTabSz="457200">
              <a:buFont typeface="Arial" charset="0"/>
              <a:buChar char="•"/>
            </a:pPr>
            <a:endParaRPr lang="en-US" sz="2000" dirty="0">
              <a:solidFill>
                <a:srgbClr val="FFFFFF"/>
              </a:solidFill>
              <a:ea typeface="Times New Roman" charset="0"/>
              <a:cs typeface="Arial"/>
            </a:endParaRPr>
          </a:p>
          <a:p>
            <a:pPr marL="225425" indent="-225425" defTabSz="457200">
              <a:buFont typeface="Arial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ea typeface="Times New Roman" charset="0"/>
                <a:cs typeface="Arial"/>
              </a:rPr>
              <a:t>USFS inventory data</a:t>
            </a:r>
          </a:p>
          <a:p>
            <a:pPr marL="225425" indent="-225425" defTabSz="457200">
              <a:buFont typeface="Arial" charset="0"/>
              <a:buChar char="•"/>
            </a:pPr>
            <a:endParaRPr lang="en-US" sz="2000" dirty="0" smtClean="0">
              <a:solidFill>
                <a:srgbClr val="FFFFFF"/>
              </a:solidFill>
              <a:ea typeface="Times New Roman" charset="0"/>
              <a:cs typeface="Arial"/>
            </a:endParaRPr>
          </a:p>
          <a:p>
            <a:pPr marL="225425" indent="-225425" defTabSz="457200">
              <a:buFont typeface="Arial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ea typeface="Times New Roman" charset="0"/>
                <a:cs typeface="Arial"/>
              </a:rPr>
              <a:t>47</a:t>
            </a:r>
            <a:r>
              <a:rPr lang="en-US" sz="2000" dirty="0">
                <a:solidFill>
                  <a:srgbClr val="FFFFFF"/>
                </a:solidFill>
                <a:ea typeface="Times New Roman" charset="0"/>
                <a:cs typeface="Arial"/>
              </a:rPr>
              <a:t>% of LPP is in a condition that would result in losses of 33% of basal area</a:t>
            </a:r>
          </a:p>
        </p:txBody>
      </p:sp>
    </p:spTree>
    <p:extLst>
      <p:ext uri="{BB962C8B-B14F-4D97-AF65-F5344CB8AC3E}">
        <p14:creationId xmlns:p14="http://schemas.microsoft.com/office/powerpoint/2010/main" val="15035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3789" y="1907060"/>
            <a:ext cx="85877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The next slide is for a talk that doesn’t want details, only an overview of the role of climate change and outbreaks.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Note that mountain pine beetle attacks a variety of pine species.  Outbreaks in </a:t>
            </a:r>
            <a:r>
              <a:rPr lang="en-US" sz="2400" dirty="0" err="1" smtClean="0">
                <a:solidFill>
                  <a:prstClr val="black"/>
                </a:solidFill>
              </a:rPr>
              <a:t>lodgepole</a:t>
            </a:r>
            <a:r>
              <a:rPr lang="en-US" sz="2400" dirty="0" smtClean="0">
                <a:solidFill>
                  <a:prstClr val="black"/>
                </a:solidFill>
              </a:rPr>
              <a:t> pole have been attributed to climate change, though with less certainty given that extensive outbreaks were recorded early in the 1900s.  Outbreaks in high-elevation whitebark pine seem to be a good signal of recent warming.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33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bp_outbrea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" y="4396787"/>
            <a:ext cx="8358188" cy="2243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ore_outbre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943" y="1051296"/>
            <a:ext cx="5531100" cy="329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493" y="1051296"/>
            <a:ext cx="2474290" cy="3299052"/>
          </a:xfrm>
          <a:prstGeom prst="rect">
            <a:avLst/>
          </a:prstGeom>
        </p:spPr>
      </p:pic>
      <p:sp>
        <p:nvSpPr>
          <p:cNvPr id="9" name="Text Box 36"/>
          <p:cNvSpPr txBox="1"/>
          <p:nvPr/>
        </p:nvSpPr>
        <p:spPr>
          <a:xfrm>
            <a:off x="3951817" y="6583680"/>
            <a:ext cx="1240367" cy="2476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ctr">
              <a:lnSpc>
                <a:spcPct val="120000"/>
              </a:lnSpc>
            </a:pPr>
            <a:r>
              <a:rPr lang="en-US" sz="900" i="1" smtClean="0">
                <a:solidFill>
                  <a:srgbClr val="FFFFFF"/>
                </a:solidFill>
                <a:ea typeface="Calibri" charset="0"/>
                <a:cs typeface="Calibri" charset="0"/>
              </a:rPr>
              <a:t>Photos by J</a:t>
            </a:r>
            <a:r>
              <a:rPr lang="en-US" sz="900" i="1" dirty="0">
                <a:solidFill>
                  <a:srgbClr val="FFFFFF"/>
                </a:solidFill>
                <a:ea typeface="Calibri" charset="0"/>
                <a:cs typeface="Calibri" charset="0"/>
              </a:rPr>
              <a:t>. Hicke</a:t>
            </a:r>
            <a:endParaRPr lang="en-US" sz="11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solidFill>
                  <a:srgbClr val="FFFFFF"/>
                </a:solidFill>
                <a:ea typeface="Calibri" charset="0"/>
                <a:cs typeface="Calibri" charset="0"/>
              </a:rPr>
              <a:t> </a:t>
            </a:r>
            <a:endParaRPr lang="en-US" sz="11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7618" y="5924"/>
            <a:ext cx="69487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rgbClr val="FFFF00"/>
                </a:solidFill>
                <a:cs typeface="Arial"/>
              </a:rPr>
              <a:t>Roles of climate </a:t>
            </a:r>
            <a:r>
              <a:rPr lang="en-US" sz="3000" smtClean="0">
                <a:solidFill>
                  <a:srgbClr val="FFFF00"/>
                </a:solidFill>
                <a:cs typeface="Arial"/>
              </a:rPr>
              <a:t>in recent outbreaks </a:t>
            </a:r>
            <a:r>
              <a:rPr lang="en-US" sz="3000" dirty="0" smtClean="0">
                <a:solidFill>
                  <a:srgbClr val="FFFF00"/>
                </a:solidFill>
                <a:cs typeface="Arial"/>
              </a:rPr>
              <a:t>of mountain pine beetle:  warming, drought</a:t>
            </a:r>
            <a:endParaRPr lang="en-US" sz="3000" dirty="0">
              <a:solidFill>
                <a:srgbClr val="FFFF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66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3789" y="568116"/>
            <a:ext cx="85877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The following slides illustrate several clear cases of the role of recent warming causing bark beetle outbreaks in North America: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mountain pine beetle in high-elevation whitebark pine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spruce beetle in Alaska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northward range expansion of southern pine beetle in New Jersey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a hotter drought in the Southwestern US in the early 2000s that, coupled with bark beetle outbreaks, killed lots of pinyon pines and other tree species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other cases not covered here: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northward range expansion of mountain pine beetle in BC, Alberta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recent California drought and bark beetles</a:t>
            </a:r>
          </a:p>
        </p:txBody>
      </p:sp>
    </p:spTree>
    <p:extLst>
      <p:ext uri="{BB962C8B-B14F-4D97-AF65-F5344CB8AC3E}">
        <p14:creationId xmlns:p14="http://schemas.microsoft.com/office/powerpoint/2010/main" val="292591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501"/>
          <a:stretch/>
        </p:blipFill>
        <p:spPr>
          <a:xfrm>
            <a:off x="5787509" y="1700687"/>
            <a:ext cx="3356491" cy="45343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35838" y="5955247"/>
            <a:ext cx="14528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100" dirty="0" smtClean="0">
                <a:solidFill>
                  <a:srgbClr val="000000"/>
                </a:solidFill>
              </a:rPr>
              <a:t>Photo Jeff </a:t>
            </a:r>
            <a:r>
              <a:rPr lang="en-US" sz="1100" dirty="0" err="1" smtClean="0">
                <a:solidFill>
                  <a:srgbClr val="000000"/>
                </a:solidFill>
              </a:rPr>
              <a:t>Hicke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64" y="1447574"/>
            <a:ext cx="4751255" cy="33439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3434" y="1403494"/>
            <a:ext cx="18142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rgbClr val="FF0000"/>
                </a:solidFill>
              </a:rPr>
              <a:t>red = mortality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0407" y="3152033"/>
            <a:ext cx="1255364" cy="180633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EA3B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732" r="57040"/>
          <a:stretch/>
        </p:blipFill>
        <p:spPr>
          <a:xfrm>
            <a:off x="151299" y="4958365"/>
            <a:ext cx="2962141" cy="18014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00778" y="6452053"/>
            <a:ext cx="6001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i="1" dirty="0" smtClean="0">
                <a:solidFill>
                  <a:prstClr val="white"/>
                </a:solidFill>
              </a:rPr>
              <a:t>Weed et al</a:t>
            </a:r>
            <a:r>
              <a:rPr lang="en-US" sz="1400" i="1" smtClean="0">
                <a:solidFill>
                  <a:prstClr val="white"/>
                </a:solidFill>
              </a:rPr>
              <a:t>., Ecol. </a:t>
            </a:r>
            <a:r>
              <a:rPr lang="en-US" sz="1400" i="1" dirty="0" smtClean="0">
                <a:solidFill>
                  <a:prstClr val="white"/>
                </a:solidFill>
              </a:rPr>
              <a:t>Monographs, 2013; </a:t>
            </a:r>
            <a:r>
              <a:rPr lang="en-US" sz="1400" i="1" dirty="0" err="1" smtClean="0">
                <a:solidFill>
                  <a:prstClr val="white"/>
                </a:solidFill>
              </a:rPr>
              <a:t>Buotte</a:t>
            </a:r>
            <a:r>
              <a:rPr lang="en-US" sz="1400" i="1" dirty="0" smtClean="0">
                <a:solidFill>
                  <a:prstClr val="white"/>
                </a:solidFill>
              </a:rPr>
              <a:t> et al., Ecol. Apps., 2016</a:t>
            </a:r>
            <a:endParaRPr lang="en-US" sz="1400" i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86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 smtClean="0">
                <a:solidFill>
                  <a:srgbClr val="FFEA3B"/>
                </a:solidFill>
              </a:rPr>
              <a:t>Whitebark pine mortality from beetles 1997-2010:  Winter warming, drought in early 2000s</a:t>
            </a:r>
          </a:p>
        </p:txBody>
      </p:sp>
    </p:spTree>
    <p:extLst>
      <p:ext uri="{BB962C8B-B14F-4D97-AF65-F5344CB8AC3E}">
        <p14:creationId xmlns:p14="http://schemas.microsoft.com/office/powerpoint/2010/main" val="140233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6303" y="-41248"/>
            <a:ext cx="88879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rgbClr val="FFFF00"/>
                </a:solidFill>
                <a:cs typeface="Arial"/>
              </a:rPr>
              <a:t>Future projection of climate suitability for mountain pine beetle outbreaks </a:t>
            </a:r>
            <a:r>
              <a:rPr lang="en-US" sz="3000" smtClean="0">
                <a:solidFill>
                  <a:srgbClr val="FFFF00"/>
                </a:solidFill>
                <a:cs typeface="Arial"/>
              </a:rPr>
              <a:t>in whitebark pine</a:t>
            </a:r>
            <a:endParaRPr lang="en-US" sz="3000" dirty="0">
              <a:solidFill>
                <a:srgbClr val="FFFF00"/>
              </a:solidFill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342" y="1623996"/>
            <a:ext cx="4778930" cy="4970420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98242" y="6581001"/>
            <a:ext cx="408173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i="1" kern="0" dirty="0" smtClean="0">
                <a:solidFill>
                  <a:prstClr val="white"/>
                </a:solidFill>
                <a:effectLst>
                  <a:glow rad="63500">
                    <a:prstClr val="black"/>
                  </a:glow>
                </a:effectLst>
                <a:cs typeface="Calibri"/>
              </a:rPr>
              <a:t>Buotte et al., Ecol. Applications, 2016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346448" y="935517"/>
            <a:ext cx="430728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i="1" kern="0" dirty="0" smtClean="0">
                <a:solidFill>
                  <a:prstClr val="white"/>
                </a:solidFill>
                <a:effectLst>
                  <a:glow rad="63500">
                    <a:prstClr val="black"/>
                  </a:glow>
                </a:effectLst>
                <a:cs typeface="Calibri"/>
              </a:rPr>
              <a:t>Suitability of winters for beetles in Greater Yellowstone Ecosystem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501"/>
          <a:stretch/>
        </p:blipFill>
        <p:spPr>
          <a:xfrm>
            <a:off x="146303" y="4677548"/>
            <a:ext cx="1466392" cy="19809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2975" y="6624801"/>
            <a:ext cx="14528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smtClean="0">
                <a:solidFill>
                  <a:prstClr val="white"/>
                </a:solidFill>
              </a:rPr>
              <a:t>J. </a:t>
            </a:r>
            <a:r>
              <a:rPr lang="en-US" sz="1100" i="1" dirty="0" err="1" smtClean="0">
                <a:solidFill>
                  <a:prstClr val="white"/>
                </a:solidFill>
              </a:rPr>
              <a:t>Hicke</a:t>
            </a:r>
            <a:endParaRPr lang="en-US" sz="1100" i="1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59" y="1048673"/>
            <a:ext cx="3021367" cy="328843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21279" y="2760841"/>
            <a:ext cx="1156375" cy="164770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9415" y="4710616"/>
            <a:ext cx="2385386" cy="191485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96061" y="4404070"/>
            <a:ext cx="3192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i="1" dirty="0" smtClean="0">
                <a:solidFill>
                  <a:prstClr val="white"/>
                </a:solidFill>
              </a:rPr>
              <a:t>Weed et al., Ecol. Monographs, 2013</a:t>
            </a:r>
            <a:endParaRPr lang="en-US" sz="1200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4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7954" y="6550027"/>
            <a:ext cx="3828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i="1" dirty="0" smtClean="0">
                <a:solidFill>
                  <a:prstClr val="white"/>
                </a:solidFill>
              </a:rPr>
              <a:t>Weed et al., Ecological Monographs, 2013</a:t>
            </a:r>
            <a:endParaRPr lang="en-US" sz="1400" i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86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 smtClean="0">
                <a:solidFill>
                  <a:srgbClr val="FFEA3B"/>
                </a:solidFill>
              </a:rPr>
              <a:t>Warm, dry summers promoted spruce beetle outbreaks in southern Alaska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958" y="1253193"/>
            <a:ext cx="7070270" cy="512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6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8457" y="222422"/>
            <a:ext cx="82031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1.  Extent of outbreaks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333789" y="1907060"/>
            <a:ext cx="8587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next slide shows “affected </a:t>
            </a:r>
            <a:r>
              <a:rPr lang="en-US" sz="2400" dirty="0"/>
              <a:t>area</a:t>
            </a:r>
            <a:r>
              <a:rPr lang="en-US" sz="2400" dirty="0" smtClean="0"/>
              <a:t>”, which </a:t>
            </a:r>
            <a:r>
              <a:rPr lang="en-US" sz="2400" dirty="0"/>
              <a:t>includes live trees and is what is commonly </a:t>
            </a:r>
            <a:r>
              <a:rPr lang="en-US" sz="2400" dirty="0" smtClean="0"/>
              <a:t>reported.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3475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33" r="2444"/>
          <a:stretch/>
        </p:blipFill>
        <p:spPr>
          <a:xfrm>
            <a:off x="734786" y="1210738"/>
            <a:ext cx="7674428" cy="5275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7954" y="6550027"/>
            <a:ext cx="3828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i="1" dirty="0" smtClean="0">
                <a:solidFill>
                  <a:prstClr val="white"/>
                </a:solidFill>
              </a:rPr>
              <a:t>Weed et al., Ecological Monographs, 2013</a:t>
            </a:r>
            <a:endParaRPr lang="en-US" sz="1400" i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86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 smtClean="0">
                <a:solidFill>
                  <a:srgbClr val="FFEA3B"/>
                </a:solidFill>
              </a:rPr>
              <a:t>Warming </a:t>
            </a:r>
            <a:r>
              <a:rPr lang="en-US" sz="3200" dirty="0">
                <a:solidFill>
                  <a:srgbClr val="FFEA3B"/>
                </a:solidFill>
              </a:rPr>
              <a:t>winters facilitate </a:t>
            </a:r>
            <a:r>
              <a:rPr lang="en-US" sz="3200" dirty="0" smtClean="0">
                <a:solidFill>
                  <a:srgbClr val="FFEA3B"/>
                </a:solidFill>
              </a:rPr>
              <a:t>range expansion of southern pine beetle into New Jersey</a:t>
            </a:r>
          </a:p>
        </p:txBody>
      </p:sp>
    </p:spTree>
    <p:extLst>
      <p:ext uri="{BB962C8B-B14F-4D97-AF65-F5344CB8AC3E}">
        <p14:creationId xmlns:p14="http://schemas.microsoft.com/office/powerpoint/2010/main" val="937722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8443" y="4862"/>
            <a:ext cx="6847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000" dirty="0" smtClean="0">
                <a:solidFill>
                  <a:srgbClr val="FFEA3B"/>
                </a:solidFill>
              </a:rPr>
              <a:t>Hotter drought caused extensive tree mortality in Southwestern 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26" y="1714500"/>
            <a:ext cx="7008547" cy="4649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7954" y="6501040"/>
            <a:ext cx="3828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i="1" dirty="0" err="1" smtClean="0">
                <a:solidFill>
                  <a:prstClr val="white"/>
                </a:solidFill>
              </a:rPr>
              <a:t>Meddens</a:t>
            </a:r>
            <a:r>
              <a:rPr lang="en-US" sz="1400" i="1" dirty="0">
                <a:solidFill>
                  <a:prstClr val="white"/>
                </a:solidFill>
              </a:rPr>
              <a:t> </a:t>
            </a:r>
            <a:r>
              <a:rPr lang="en-US" sz="1400" i="1" dirty="0" smtClean="0">
                <a:solidFill>
                  <a:prstClr val="white"/>
                </a:solidFill>
              </a:rPr>
              <a:t>et al., New </a:t>
            </a:r>
            <a:r>
              <a:rPr lang="en-US" sz="1400" i="1" dirty="0" err="1" smtClean="0">
                <a:solidFill>
                  <a:prstClr val="white"/>
                </a:solidFill>
              </a:rPr>
              <a:t>Phytologist</a:t>
            </a:r>
            <a:r>
              <a:rPr lang="en-US" sz="1400" i="1" dirty="0" smtClean="0">
                <a:solidFill>
                  <a:prstClr val="white"/>
                </a:solidFill>
              </a:rPr>
              <a:t>, 2015</a:t>
            </a:r>
            <a:endParaRPr lang="en-US" sz="1400" i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277" y="1150114"/>
            <a:ext cx="850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dirty="0" smtClean="0">
                <a:solidFill>
                  <a:prstClr val="white"/>
                </a:solidFill>
              </a:rPr>
              <a:t>Bark </a:t>
            </a:r>
            <a:r>
              <a:rPr lang="en-US" sz="2000" smtClean="0">
                <a:solidFill>
                  <a:prstClr val="white"/>
                </a:solidFill>
              </a:rPr>
              <a:t>beetles were present </a:t>
            </a:r>
            <a:r>
              <a:rPr lang="en-US" sz="2000" dirty="0" smtClean="0">
                <a:solidFill>
                  <a:prstClr val="white"/>
                </a:solidFill>
              </a:rPr>
              <a:t>and amplified mortality, but exact role unknown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38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8457" y="222422"/>
            <a:ext cx="8203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prstClr val="black"/>
                </a:solidFill>
              </a:rPr>
              <a:t>3. </a:t>
            </a:r>
            <a:r>
              <a:rPr lang="en-US" sz="3200" dirty="0" smtClean="0"/>
              <a:t>Consequences </a:t>
            </a:r>
            <a:r>
              <a:rPr lang="en-US" sz="3000" dirty="0" smtClean="0">
                <a:solidFill>
                  <a:prstClr val="black"/>
                </a:solidFill>
              </a:rPr>
              <a:t>of outbreaks</a:t>
            </a:r>
            <a:endParaRPr lang="en-US" sz="3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10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1236" y="349444"/>
            <a:ext cx="753879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smtClean="0">
                <a:solidFill>
                  <a:srgbClr val="FFFF00"/>
                </a:solidFill>
                <a:latin typeface="Calibri"/>
              </a:rPr>
              <a:t>Economic impacts of forest disturbances</a:t>
            </a:r>
            <a:endParaRPr lang="en-US" sz="35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99" y="2290539"/>
            <a:ext cx="8809015" cy="2616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2005" y="6369383"/>
            <a:ext cx="2859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prstClr val="white"/>
                </a:solidFill>
                <a:latin typeface="Calibri"/>
              </a:rPr>
              <a:t>Dale et </a:t>
            </a:r>
            <a:r>
              <a:rPr lang="en-US" i="1" dirty="0">
                <a:solidFill>
                  <a:prstClr val="white"/>
                </a:solidFill>
                <a:latin typeface="Calibri"/>
              </a:rPr>
              <a:t>al., </a:t>
            </a:r>
            <a:r>
              <a:rPr lang="en-US" i="1" dirty="0" err="1" smtClean="0">
                <a:solidFill>
                  <a:prstClr val="white"/>
                </a:solidFill>
                <a:latin typeface="Calibri"/>
              </a:rPr>
              <a:t>BioScience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, 2001</a:t>
            </a:r>
            <a:endParaRPr lang="en-US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7023415" y="4092562"/>
            <a:ext cx="629591" cy="13026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7023415" y="4538074"/>
            <a:ext cx="629591" cy="13026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62654" y="1476146"/>
            <a:ext cx="56273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“Climate </a:t>
            </a:r>
            <a:r>
              <a:rPr lang="en-US" sz="2200" dirty="0">
                <a:solidFill>
                  <a:schemeClr val="bg1"/>
                </a:solidFill>
              </a:rPr>
              <a:t>Change and </a:t>
            </a:r>
            <a:r>
              <a:rPr lang="en-US" sz="2200" dirty="0" smtClean="0">
                <a:solidFill>
                  <a:schemeClr val="bg1"/>
                </a:solidFill>
              </a:rPr>
              <a:t>Forest Disturbances”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63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 descr="IMG_08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" y="3744526"/>
            <a:ext cx="29146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IMG_09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6275" y="3982651"/>
            <a:ext cx="3119438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" y="1414076"/>
            <a:ext cx="31178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882650" y="3273039"/>
            <a:ext cx="154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1400" i="1">
                <a:solidFill>
                  <a:srgbClr val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www.realvail.com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5813" y="1268026"/>
            <a:ext cx="2900362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896100" y="3477826"/>
            <a:ext cx="79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 i="1">
                <a:solidFill>
                  <a:prstClr val="black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trib.com</a:t>
            </a:r>
            <a:endParaRPr lang="en-US" sz="1400" i="1" dirty="0">
              <a:solidFill>
                <a:prstClr val="black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033463" y="6067719"/>
            <a:ext cx="74390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/>
            <a:r>
              <a:rPr lang="en-US" sz="2200">
                <a:solidFill>
                  <a:srgbClr val="FFFFFF"/>
                </a:solidFill>
              </a:rPr>
              <a:t>“Every day across the West, an estimated 100,000 lodgepole pines fall in the forest…”  USFS</a:t>
            </a:r>
          </a:p>
        </p:txBody>
      </p:sp>
      <p:pic>
        <p:nvPicPr>
          <p:cNvPr id="14" name="Picture 12" descr="IMG_08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575" y="2868226"/>
            <a:ext cx="13557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314575" y="4162039"/>
            <a:ext cx="417513" cy="65405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732088" y="4816089"/>
            <a:ext cx="979487" cy="428625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732088" y="2868226"/>
            <a:ext cx="979487" cy="1293813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127125" y="76200"/>
            <a:ext cx="69500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800" dirty="0" smtClean="0">
                <a:solidFill>
                  <a:srgbClr val="FFFF00"/>
                </a:solidFill>
                <a:cs typeface="Calibri"/>
              </a:rPr>
              <a:t>Trees killed by bark beetles:  </a:t>
            </a:r>
          </a:p>
          <a:p>
            <a:pPr algn="ctr" defTabSz="457200"/>
            <a:r>
              <a:rPr lang="en-US" sz="2800" dirty="0" smtClean="0">
                <a:solidFill>
                  <a:srgbClr val="FFFF00"/>
                </a:solidFill>
                <a:cs typeface="Calibri"/>
              </a:rPr>
              <a:t>impacts on infrastructure, recreation</a:t>
            </a:r>
            <a:endParaRPr lang="en-US" sz="2800" dirty="0">
              <a:solidFill>
                <a:srgbClr val="FFFF00"/>
              </a:solidFill>
              <a:cs typeface="Calibri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6999287" y="5631270"/>
            <a:ext cx="7159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 i="1" dirty="0" smtClean="0">
                <a:solidFill>
                  <a:prstClr val="black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J. Hicke</a:t>
            </a:r>
            <a:endParaRPr lang="en-US" sz="1400" i="1" dirty="0">
              <a:solidFill>
                <a:prstClr val="black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1299367" y="5631270"/>
            <a:ext cx="7159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 i="1" dirty="0" smtClean="0">
                <a:solidFill>
                  <a:prstClr val="black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J. Hicke</a:t>
            </a:r>
            <a:endParaRPr lang="en-US" sz="1400" i="1" dirty="0">
              <a:solidFill>
                <a:prstClr val="black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048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35554" y="972554"/>
            <a:ext cx="3107734" cy="51343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33463" y="6106871"/>
            <a:ext cx="2809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900" dirty="0" smtClean="0">
                <a:solidFill>
                  <a:prstClr val="white"/>
                </a:solidFill>
              </a:rPr>
              <a:t>Photo by Matt Stensland</a:t>
            </a:r>
          </a:p>
          <a:p>
            <a:pPr algn="ctr" defTabSz="457200"/>
            <a:endParaRPr lang="en-US" sz="900" dirty="0" smtClean="0">
              <a:solidFill>
                <a:prstClr val="white"/>
              </a:solidFill>
            </a:endParaRPr>
          </a:p>
          <a:p>
            <a:pPr algn="ctr" defTabSz="457200"/>
            <a:r>
              <a:rPr lang="en-US" sz="900" dirty="0" smtClean="0">
                <a:solidFill>
                  <a:prstClr val="white"/>
                </a:solidFill>
              </a:rPr>
              <a:t>www.steamboatpilot.com/news/2008/aug/17/dying_forests_increase_wildfire_danger_across_west</a:t>
            </a:r>
            <a:endParaRPr lang="en-US" sz="900" dirty="0">
              <a:solidFill>
                <a:prstClr val="white"/>
              </a:solidFill>
            </a:endParaRPr>
          </a:p>
        </p:txBody>
      </p:sp>
      <p:pic>
        <p:nvPicPr>
          <p:cNvPr id="6" name="Picture 5" descr="P905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14256"/>
            <a:ext cx="5576516" cy="4182387"/>
          </a:xfrm>
          <a:prstGeom prst="rect">
            <a:avLst/>
          </a:prstGeom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49036" y="97974"/>
            <a:ext cx="824592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457200"/>
            <a:r>
              <a:rPr lang="en-US" sz="3200" dirty="0" smtClean="0">
                <a:solidFill>
                  <a:srgbClr val="FFFF00"/>
                </a:solidFill>
                <a:cs typeface="Arial"/>
              </a:rPr>
              <a:t>Do beetle-killed trees affect forest fires?</a:t>
            </a:r>
            <a:endParaRPr lang="en-US" sz="3200" dirty="0">
              <a:solidFill>
                <a:srgbClr val="FFFF00"/>
              </a:solidFill>
              <a:cs typeface="Arial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468298" y="5796643"/>
            <a:ext cx="6399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/>
            <a:r>
              <a:rPr lang="en-US" sz="1000" i="1" dirty="0" smtClean="0">
                <a:solidFill>
                  <a:schemeClr val="bg1"/>
                </a:solidFill>
              </a:rPr>
              <a:t>J. Hicke</a:t>
            </a:r>
            <a:endParaRPr lang="en-US" sz="1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6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76485" y="132961"/>
            <a:ext cx="3796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0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30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onceptual framework of effects of beetle outbreaks on subsequent wildfire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69777" y="6391430"/>
            <a:ext cx="4436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600" i="1" dirty="0" smtClean="0">
                <a:solidFill>
                  <a:schemeClr val="bg1"/>
                </a:solidFill>
              </a:rPr>
              <a:t>Hicke et al., </a:t>
            </a:r>
            <a:r>
              <a:rPr lang="en-US" sz="1600" i="1" smtClean="0">
                <a:solidFill>
                  <a:schemeClr val="bg1"/>
                </a:solidFill>
              </a:rPr>
              <a:t>Forest Ecology and Management, </a:t>
            </a:r>
            <a:r>
              <a:rPr lang="en-US" sz="1600" i="1" dirty="0" smtClean="0">
                <a:solidFill>
                  <a:schemeClr val="bg1"/>
                </a:solidFill>
              </a:rPr>
              <a:t>2012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5046" y="282964"/>
            <a:ext cx="218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u="sng" dirty="0">
                <a:solidFill>
                  <a:srgbClr val="FFFFFF"/>
                </a:solidFill>
              </a:rPr>
              <a:t>Fuel</a:t>
            </a:r>
            <a:r>
              <a:rPr lang="en-US" dirty="0">
                <a:solidFill>
                  <a:srgbClr val="FFFFFF"/>
                </a:solidFill>
              </a:rPr>
              <a:t> characteristics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5046" y="3615764"/>
            <a:ext cx="218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u="sng" dirty="0">
                <a:solidFill>
                  <a:srgbClr val="FFFFFF"/>
                </a:solidFill>
              </a:rPr>
              <a:t>Fire</a:t>
            </a:r>
            <a:r>
              <a:rPr lang="en-US" dirty="0">
                <a:solidFill>
                  <a:srgbClr val="FFFFFF"/>
                </a:solidFill>
              </a:rPr>
              <a:t> characteristics</a:t>
            </a:r>
          </a:p>
        </p:txBody>
      </p:sp>
      <p:pic>
        <p:nvPicPr>
          <p:cNvPr id="12" name="Picture 11" descr="fire_concept_diagram_allfire_confid_colo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32" y="3986784"/>
            <a:ext cx="3840480" cy="274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fuels_concept_diagram_allfuels_confid_colo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32" y="649224"/>
            <a:ext cx="3840480" cy="274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3" descr="C:\Documents and Settings\Administrator\Desktop\mpb_helena_meeting\fire_concept_diagram_allfire_confid_col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939" y="3090889"/>
            <a:ext cx="1529967" cy="60307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679658"/>
      </p:ext>
    </p:extLst>
  </p:cSld>
  <p:clrMapOvr>
    <a:masterClrMapping/>
  </p:clrMapOvr>
  <p:transition advTm="11461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5046" y="282964"/>
            <a:ext cx="218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u="sng" dirty="0">
                <a:solidFill>
                  <a:srgbClr val="FFFFFF"/>
                </a:solidFill>
              </a:rPr>
              <a:t>Fuel</a:t>
            </a:r>
            <a:r>
              <a:rPr lang="en-US" dirty="0">
                <a:solidFill>
                  <a:srgbClr val="FFFFFF"/>
                </a:solidFill>
              </a:rPr>
              <a:t> characteristics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5046" y="3615764"/>
            <a:ext cx="218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u="sng" dirty="0">
                <a:solidFill>
                  <a:srgbClr val="FFFFFF"/>
                </a:solidFill>
              </a:rPr>
              <a:t>Fire</a:t>
            </a:r>
            <a:r>
              <a:rPr lang="en-US" dirty="0">
                <a:solidFill>
                  <a:srgbClr val="FFFFFF"/>
                </a:solidFill>
              </a:rPr>
              <a:t> characteristics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1796" y="149972"/>
            <a:ext cx="37963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Effects of bark beetle-caused tree mortality on wildfire</a:t>
            </a:r>
          </a:p>
        </p:txBody>
      </p:sp>
      <p:pic>
        <p:nvPicPr>
          <p:cNvPr id="2" name="Picture 1" descr="fire_concept_diagram_allfire_confid_colo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32" y="3986784"/>
            <a:ext cx="3840480" cy="274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fuels_concept_diagram_allfuels_confid_colo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32" y="649224"/>
            <a:ext cx="3840480" cy="274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 descr="DSCN259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342" y="2343794"/>
            <a:ext cx="4257246" cy="25937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34680" y="1977573"/>
            <a:ext cx="185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</a:rPr>
              <a:t>1-4 </a:t>
            </a:r>
            <a:r>
              <a:rPr lang="en-US" dirty="0" err="1" smtClean="0">
                <a:solidFill>
                  <a:prstClr val="white"/>
                </a:solidFill>
              </a:rPr>
              <a:t>yr</a:t>
            </a:r>
            <a:r>
              <a:rPr lang="en-US" dirty="0" smtClean="0">
                <a:solidFill>
                  <a:prstClr val="white"/>
                </a:solidFill>
              </a:rPr>
              <a:t>:  red phase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3" descr="C:\Documents and Settings\Administrator\Desktop\mpb_helena_meeting\fire_concept_diagram_allfire_confid_col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939" y="3090889"/>
            <a:ext cx="1529967" cy="603070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 rot="16200000">
            <a:off x="1120541" y="3309889"/>
            <a:ext cx="403917" cy="2078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ight Arrow 11"/>
          <p:cNvSpPr/>
          <p:nvPr/>
        </p:nvSpPr>
        <p:spPr>
          <a:xfrm rot="16200000">
            <a:off x="1120542" y="6631387"/>
            <a:ext cx="403917" cy="2078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6440005" y="5003127"/>
            <a:ext cx="6399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/>
            <a:r>
              <a:rPr lang="en-US" sz="1000" i="1" dirty="0" smtClean="0">
                <a:solidFill>
                  <a:schemeClr val="bg1"/>
                </a:solidFill>
              </a:rPr>
              <a:t>J. Hicke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9777" y="6391430"/>
            <a:ext cx="4436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600" i="1" dirty="0" smtClean="0">
                <a:solidFill>
                  <a:schemeClr val="bg1"/>
                </a:solidFill>
              </a:rPr>
              <a:t>Hicke et al., </a:t>
            </a:r>
            <a:r>
              <a:rPr lang="en-US" sz="1600" i="1" smtClean="0">
                <a:solidFill>
                  <a:schemeClr val="bg1"/>
                </a:solidFill>
              </a:rPr>
              <a:t>Forest Ecology and Management, </a:t>
            </a:r>
            <a:r>
              <a:rPr lang="en-US" sz="1600" i="1" dirty="0" smtClean="0">
                <a:solidFill>
                  <a:schemeClr val="bg1"/>
                </a:solidFill>
              </a:rPr>
              <a:t>2012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25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089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444" y="2346905"/>
            <a:ext cx="4253143" cy="2714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5046" y="282964"/>
            <a:ext cx="218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u="sng" dirty="0">
                <a:solidFill>
                  <a:srgbClr val="FFFFFF"/>
                </a:solidFill>
              </a:rPr>
              <a:t>Fuel</a:t>
            </a:r>
            <a:r>
              <a:rPr lang="en-US" dirty="0">
                <a:solidFill>
                  <a:srgbClr val="FFFFFF"/>
                </a:solidFill>
              </a:rPr>
              <a:t> characteristics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5046" y="3615764"/>
            <a:ext cx="218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u="sng" dirty="0">
                <a:solidFill>
                  <a:srgbClr val="FFFFFF"/>
                </a:solidFill>
              </a:rPr>
              <a:t>Fire</a:t>
            </a:r>
            <a:r>
              <a:rPr lang="en-US" dirty="0">
                <a:solidFill>
                  <a:srgbClr val="FFFFFF"/>
                </a:solidFill>
              </a:rPr>
              <a:t> characteristics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1796" y="149972"/>
            <a:ext cx="37963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Effects of bark beetle-caused tree mortality on wildfire</a:t>
            </a:r>
          </a:p>
        </p:txBody>
      </p:sp>
      <p:pic>
        <p:nvPicPr>
          <p:cNvPr id="2" name="Picture 1" descr="fire_concept_diagram_allfire_confid_colo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32" y="3986784"/>
            <a:ext cx="3840480" cy="274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fuels_concept_diagram_allfuels_confid_color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32" y="649224"/>
            <a:ext cx="3840480" cy="2743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5687790" y="1977573"/>
            <a:ext cx="216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5</a:t>
            </a:r>
            <a:r>
              <a:rPr lang="en-US" dirty="0" smtClean="0">
                <a:solidFill>
                  <a:prstClr val="white"/>
                </a:solidFill>
              </a:rPr>
              <a:t>-10 </a:t>
            </a:r>
            <a:r>
              <a:rPr lang="en-US" dirty="0" err="1" smtClean="0">
                <a:solidFill>
                  <a:prstClr val="white"/>
                </a:solidFill>
              </a:rPr>
              <a:t>yr</a:t>
            </a:r>
            <a:r>
              <a:rPr lang="en-US" dirty="0" smtClean="0">
                <a:solidFill>
                  <a:prstClr val="white"/>
                </a:solidFill>
              </a:rPr>
              <a:t>:  gray phase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3" descr="C:\Documents and Settings\Administrator\Desktop\mpb_helena_meeting\fire_concept_diagram_allfire_confid_col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939" y="3090889"/>
            <a:ext cx="1529967" cy="603070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 rot="16200000">
            <a:off x="1534676" y="3309889"/>
            <a:ext cx="403917" cy="2078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ight Arrow 12"/>
          <p:cNvSpPr/>
          <p:nvPr/>
        </p:nvSpPr>
        <p:spPr>
          <a:xfrm rot="16200000">
            <a:off x="1534677" y="6631387"/>
            <a:ext cx="403917" cy="2078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6451866" y="5112163"/>
            <a:ext cx="6399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/>
            <a:r>
              <a:rPr lang="en-US" sz="1000" i="1" dirty="0" smtClean="0">
                <a:solidFill>
                  <a:schemeClr val="bg1"/>
                </a:solidFill>
              </a:rPr>
              <a:t>J. Hicke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9777" y="6391430"/>
            <a:ext cx="4436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600" i="1" dirty="0" smtClean="0">
                <a:solidFill>
                  <a:schemeClr val="bg1"/>
                </a:solidFill>
              </a:rPr>
              <a:t>Hicke et al., </a:t>
            </a:r>
            <a:r>
              <a:rPr lang="en-US" sz="1600" i="1" smtClean="0">
                <a:solidFill>
                  <a:schemeClr val="bg1"/>
                </a:solidFill>
              </a:rPr>
              <a:t>Forest Ecology and Management, </a:t>
            </a:r>
            <a:r>
              <a:rPr lang="en-US" sz="1600" i="1" dirty="0" smtClean="0">
                <a:solidFill>
                  <a:schemeClr val="bg1"/>
                </a:solidFill>
              </a:rPr>
              <a:t>2012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50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065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43" y="2346905"/>
            <a:ext cx="4250402" cy="31878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5046" y="282964"/>
            <a:ext cx="218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u="sng" dirty="0">
                <a:solidFill>
                  <a:srgbClr val="FFFFFF"/>
                </a:solidFill>
              </a:rPr>
              <a:t>Fuel</a:t>
            </a:r>
            <a:r>
              <a:rPr lang="en-US" dirty="0">
                <a:solidFill>
                  <a:srgbClr val="FFFFFF"/>
                </a:solidFill>
              </a:rPr>
              <a:t> characteristics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5046" y="3615764"/>
            <a:ext cx="218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u="sng" dirty="0">
                <a:solidFill>
                  <a:srgbClr val="FFFFFF"/>
                </a:solidFill>
              </a:rPr>
              <a:t>Fire</a:t>
            </a:r>
            <a:r>
              <a:rPr lang="en-US" dirty="0">
                <a:solidFill>
                  <a:srgbClr val="FFFFFF"/>
                </a:solidFill>
              </a:rPr>
              <a:t> characteristics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1796" y="149972"/>
            <a:ext cx="37963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Effects of bark beetle-caused tree mortality on wildfire</a:t>
            </a:r>
          </a:p>
        </p:txBody>
      </p:sp>
      <p:pic>
        <p:nvPicPr>
          <p:cNvPr id="2" name="Picture 1" descr="fire_concept_diagram_allfire_confid_colo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32" y="3986784"/>
            <a:ext cx="3840480" cy="274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fuels_concept_diagram_allfuels_confid_color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32" y="649224"/>
            <a:ext cx="3840480" cy="2743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5660571" y="1977573"/>
            <a:ext cx="229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</a:rPr>
              <a:t>decades:  old phase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3" descr="C:\Documents and Settings\Administrator\Desktop\mpb_helena_meeting\fire_concept_diagram_allfire_confid_col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939" y="3090889"/>
            <a:ext cx="1529967" cy="603070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 rot="16200000">
            <a:off x="2454976" y="3309889"/>
            <a:ext cx="403917" cy="2078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ight Arrow 12"/>
          <p:cNvSpPr/>
          <p:nvPr/>
        </p:nvSpPr>
        <p:spPr>
          <a:xfrm rot="16200000">
            <a:off x="2454977" y="6631387"/>
            <a:ext cx="403917" cy="2078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6488147" y="5534707"/>
            <a:ext cx="6399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/>
            <a:r>
              <a:rPr lang="en-US" sz="1000" i="1" dirty="0" smtClean="0">
                <a:solidFill>
                  <a:schemeClr val="bg1"/>
                </a:solidFill>
              </a:rPr>
              <a:t>J. Hicke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9777" y="6391430"/>
            <a:ext cx="4436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600" i="1" dirty="0" smtClean="0">
                <a:solidFill>
                  <a:schemeClr val="bg1"/>
                </a:solidFill>
              </a:rPr>
              <a:t>Hicke et al., </a:t>
            </a:r>
            <a:r>
              <a:rPr lang="en-US" sz="1600" i="1" smtClean="0">
                <a:solidFill>
                  <a:schemeClr val="bg1"/>
                </a:solidFill>
              </a:rPr>
              <a:t>Forest Ecology and Management, </a:t>
            </a:r>
            <a:r>
              <a:rPr lang="en-US" sz="1600" i="1" dirty="0" smtClean="0">
                <a:solidFill>
                  <a:schemeClr val="bg1"/>
                </a:solidFill>
              </a:rPr>
              <a:t>2012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82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cke_gcb_figure_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42" y="1287216"/>
            <a:ext cx="8360116" cy="5199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2849" y="6517912"/>
            <a:ext cx="3538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400" i="1" dirty="0" smtClean="0">
                <a:solidFill>
                  <a:srgbClr val="FFFFFF"/>
                </a:solidFill>
              </a:rPr>
              <a:t>Hicke et al., Global Change Biology, 2012</a:t>
            </a:r>
            <a:endParaRPr lang="en-US" sz="1400" i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7263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700" dirty="0" smtClean="0">
                <a:solidFill>
                  <a:srgbClr val="FFFF00"/>
                </a:solidFill>
                <a:latin typeface="Calibri"/>
                <a:cs typeface="Calibri"/>
              </a:rPr>
              <a:t>Insect outbreaks are major forest disturbances in North America</a:t>
            </a:r>
            <a:endParaRPr lang="en-US" sz="27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972" y="770176"/>
            <a:ext cx="8752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200" dirty="0" smtClean="0">
                <a:solidFill>
                  <a:srgbClr val="FFFFFF"/>
                </a:solidFill>
              </a:rPr>
              <a:t>affected area reported by aerial surveys, 1997-2010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6303" y="56726"/>
            <a:ext cx="88879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rgbClr val="FFFF00"/>
                </a:solidFill>
                <a:cs typeface="Arial"/>
              </a:rPr>
              <a:t>Consequences of tree mortality:  </a:t>
            </a:r>
          </a:p>
          <a:p>
            <a:pPr algn="ctr"/>
            <a:r>
              <a:rPr lang="en-US" sz="3000" dirty="0" smtClean="0">
                <a:solidFill>
                  <a:srgbClr val="FFFF00"/>
                </a:solidFill>
                <a:cs typeface="Arial"/>
              </a:rPr>
              <a:t>future climate change via carbon cycle feedbacks </a:t>
            </a:r>
            <a:endParaRPr lang="en-US" sz="3000" dirty="0">
              <a:solidFill>
                <a:srgbClr val="FFFF00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626" y="4016825"/>
            <a:ext cx="3349415" cy="2512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368" y="4016825"/>
            <a:ext cx="3709572" cy="2512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626" y="1344772"/>
            <a:ext cx="3288627" cy="2466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68" y="1344772"/>
            <a:ext cx="3709572" cy="24664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92769" y="6608167"/>
            <a:ext cx="5950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900" i="1" smtClean="0">
                <a:solidFill>
                  <a:prstClr val="white"/>
                </a:solidFill>
              </a:rPr>
              <a:t>J</a:t>
            </a:r>
            <a:r>
              <a:rPr lang="en-US" sz="900" i="1" dirty="0" smtClean="0">
                <a:solidFill>
                  <a:prstClr val="white"/>
                </a:solidFill>
              </a:rPr>
              <a:t>. Hicke</a:t>
            </a:r>
            <a:endParaRPr lang="en-US" sz="900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354" y="38355"/>
            <a:ext cx="80332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000" dirty="0" smtClean="0">
                <a:solidFill>
                  <a:srgbClr val="FFFF00"/>
                </a:solidFill>
              </a:rPr>
              <a:t>Forest carbon stocks affected by </a:t>
            </a:r>
            <a:r>
              <a:rPr lang="en-US" sz="3000" smtClean="0">
                <a:solidFill>
                  <a:srgbClr val="FFFF00"/>
                </a:solidFill>
              </a:rPr>
              <a:t>beetle outbreaks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3334" y="1671155"/>
            <a:ext cx="3592435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u="sng" dirty="0">
                <a:solidFill>
                  <a:prstClr val="white"/>
                </a:solidFill>
              </a:rPr>
              <a:t>1997-2010</a:t>
            </a:r>
          </a:p>
          <a:p>
            <a:pPr defTabSz="457200"/>
            <a:endParaRPr lang="en-US" sz="2800" dirty="0">
              <a:solidFill>
                <a:prstClr val="white"/>
              </a:solidFill>
            </a:endParaRPr>
          </a:p>
          <a:p>
            <a:pPr defTabSz="457200">
              <a:tabLst>
                <a:tab pos="2005013" algn="l"/>
              </a:tabLst>
            </a:pPr>
            <a:r>
              <a:rPr lang="en-US" sz="2800" dirty="0">
                <a:solidFill>
                  <a:prstClr val="white"/>
                </a:solidFill>
              </a:rPr>
              <a:t>bark beetles:	</a:t>
            </a:r>
            <a:r>
              <a:rPr lang="en-US" sz="2800" dirty="0" smtClean="0">
                <a:solidFill>
                  <a:prstClr val="white"/>
                </a:solidFill>
              </a:rPr>
              <a:t>289 </a:t>
            </a:r>
            <a:r>
              <a:rPr lang="en-US" sz="2800" dirty="0" err="1">
                <a:solidFill>
                  <a:prstClr val="white"/>
                </a:solidFill>
              </a:rPr>
              <a:t>Tg</a:t>
            </a:r>
            <a:r>
              <a:rPr lang="en-US" sz="2800" dirty="0">
                <a:solidFill>
                  <a:prstClr val="white"/>
                </a:solidFill>
              </a:rPr>
              <a:t> C</a:t>
            </a:r>
          </a:p>
          <a:p>
            <a:pPr defTabSz="457200">
              <a:tabLst>
                <a:tab pos="2005013" algn="l"/>
              </a:tabLst>
            </a:pPr>
            <a:endParaRPr lang="en-US" sz="2800" dirty="0">
              <a:solidFill>
                <a:prstClr val="white"/>
              </a:solidFill>
            </a:endParaRPr>
          </a:p>
          <a:p>
            <a:pPr defTabSz="457200">
              <a:tabLst>
                <a:tab pos="2005013" algn="l"/>
              </a:tabLst>
            </a:pPr>
            <a:r>
              <a:rPr lang="en-US" sz="2800" dirty="0">
                <a:solidFill>
                  <a:prstClr val="white"/>
                </a:solidFill>
              </a:rPr>
              <a:t>wildfires:  	</a:t>
            </a:r>
            <a:r>
              <a:rPr lang="en-US" sz="2800" dirty="0" smtClean="0">
                <a:solidFill>
                  <a:prstClr val="white"/>
                </a:solidFill>
              </a:rPr>
              <a:t>197 </a:t>
            </a:r>
            <a:r>
              <a:rPr lang="en-US" sz="2800" dirty="0" err="1" smtClean="0">
                <a:solidFill>
                  <a:prstClr val="white"/>
                </a:solidFill>
              </a:rPr>
              <a:t>Tg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>
                <a:solidFill>
                  <a:prstClr val="white"/>
                </a:solidFill>
              </a:rPr>
              <a:t>C</a:t>
            </a:r>
          </a:p>
          <a:p>
            <a:pPr defTabSz="457200"/>
            <a:endParaRPr lang="en-US" sz="2800" dirty="0">
              <a:solidFill>
                <a:prstClr val="white"/>
              </a:solidFill>
            </a:endParaRPr>
          </a:p>
          <a:p>
            <a:pPr algn="ctr" defTabSz="457200"/>
            <a:r>
              <a:rPr lang="en-US" sz="2800" dirty="0" err="1">
                <a:solidFill>
                  <a:prstClr val="white"/>
                </a:solidFill>
              </a:rPr>
              <a:t>BB+fires</a:t>
            </a:r>
            <a:r>
              <a:rPr lang="en-US" sz="2800" dirty="0">
                <a:solidFill>
                  <a:prstClr val="white"/>
                </a:solidFill>
              </a:rPr>
              <a:t> ≈ harvest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683263" y="6502919"/>
            <a:ext cx="17774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1400" i="1" dirty="0">
                <a:solidFill>
                  <a:prstClr val="white"/>
                </a:solidFill>
              </a:rPr>
              <a:t>Hicke et al., ERL, 2013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13" y="1731922"/>
            <a:ext cx="4774671" cy="4495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8479" y="962481"/>
            <a:ext cx="3592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200" dirty="0" smtClean="0">
                <a:solidFill>
                  <a:prstClr val="white"/>
                </a:solidFill>
              </a:rPr>
              <a:t>%C in trees killed by beetles (by ecoregion)</a:t>
            </a:r>
            <a:endParaRPr lang="en-US" sz="2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4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3789" y="1907060"/>
            <a:ext cx="8587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The next (remaining) slides show “mortality area” as developed in my lab (credit to Arjan </a:t>
            </a:r>
            <a:r>
              <a:rPr lang="en-US" sz="2400" dirty="0" err="1" smtClean="0">
                <a:solidFill>
                  <a:prstClr val="black"/>
                </a:solidFill>
              </a:rPr>
              <a:t>Meddens</a:t>
            </a:r>
            <a:r>
              <a:rPr lang="en-US" sz="2400" dirty="0" smtClean="0">
                <a:solidFill>
                  <a:prstClr val="black"/>
                </a:solidFill>
              </a:rPr>
              <a:t>).  Mortality area is the area occupied by killed trees only, and is a better representation of the impact than affected area.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36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_cu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1" y="198070"/>
            <a:ext cx="4365537" cy="64672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62231" y="35672"/>
            <a:ext cx="44114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cs typeface="Arial"/>
              </a:rPr>
              <a:t>Bark beetle outbreaks are widespread and extensive in western North America</a:t>
            </a:r>
            <a:endParaRPr lang="en-US" sz="3200" dirty="0">
              <a:solidFill>
                <a:srgbClr val="FFFF00"/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7727" y="6446943"/>
            <a:ext cx="3680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i="1" dirty="0" smtClean="0">
                <a:solidFill>
                  <a:prstClr val="white"/>
                </a:solidFill>
                <a:latin typeface="Calibri"/>
              </a:rPr>
              <a:t>Meddens et al., 2012; Hicke et al., 2016</a:t>
            </a:r>
            <a:endParaRPr lang="en-US" sz="1400" i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960" y="2780795"/>
            <a:ext cx="4118022" cy="3372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0586" y="2384034"/>
            <a:ext cx="4648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Central </a:t>
            </a:r>
            <a:r>
              <a:rPr lang="en-US" smtClean="0">
                <a:solidFill>
                  <a:srgbClr val="FFFFFF"/>
                </a:solidFill>
                <a:latin typeface="Calibri"/>
                <a:cs typeface="Calibri"/>
              </a:rPr>
              <a:t>Colorado, 2007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557517" y="4726674"/>
            <a:ext cx="86436" cy="8643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762796" y="4770582"/>
            <a:ext cx="882032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560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cintosh HD:Users:arjanmeddens:1_PhD_UI:41_ADS:1_paper:1_Manuscript:2_Figures:2_Figure:Fig2_map_albcom_lowupp.pn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760" y="1198219"/>
            <a:ext cx="4076107" cy="549710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02879" y="84872"/>
            <a:ext cx="87382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000" dirty="0" smtClean="0">
                <a:solidFill>
                  <a:srgbClr val="FFFF00"/>
                </a:solidFill>
                <a:latin typeface="Calibri"/>
                <a:cs typeface="Calibri"/>
              </a:rPr>
              <a:t>Bark beetles are significant forest disturbances</a:t>
            </a:r>
            <a:endParaRPr lang="en-US" sz="3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0291" y="6491580"/>
            <a:ext cx="4418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i="1" dirty="0" smtClean="0">
                <a:solidFill>
                  <a:prstClr val="white"/>
                </a:solidFill>
                <a:latin typeface="Calibri"/>
              </a:rPr>
              <a:t>Meddens et al., Ecological Applications, 2012 (updated)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7429" y="727368"/>
            <a:ext cx="4648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Cumulative mortality area, 1997-2010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3268" y="727368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Mortality area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Fig4_area_cum_flown_mid_v45.eps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46"/>
          <a:stretch/>
        </p:blipFill>
        <p:spPr>
          <a:xfrm>
            <a:off x="4866948" y="1198220"/>
            <a:ext cx="3934599" cy="52231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4025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8497" y="23783"/>
            <a:ext cx="8307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000" dirty="0">
                <a:solidFill>
                  <a:srgbClr val="FFFF00"/>
                </a:solidFill>
                <a:cs typeface="Calibri"/>
              </a:rPr>
              <a:t>Bark beetle outbreaks are significant forest disturbances in western North America</a:t>
            </a:r>
          </a:p>
        </p:txBody>
      </p:sp>
      <p:pic>
        <p:nvPicPr>
          <p:cNvPr id="10" name="Picture 9" descr="westus_timeseries_high_highmodfire_bb_mpb_mortalityare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509" y="1182633"/>
            <a:ext cx="7234909" cy="516779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extBox 10"/>
          <p:cNvSpPr txBox="1"/>
          <p:nvPr/>
        </p:nvSpPr>
        <p:spPr>
          <a:xfrm>
            <a:off x="2731756" y="6421070"/>
            <a:ext cx="3680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i="1" dirty="0">
                <a:solidFill>
                  <a:prstClr val="white"/>
                </a:solidFill>
              </a:rPr>
              <a:t>Hicke et al., Forest Science, 2016</a:t>
            </a:r>
          </a:p>
        </p:txBody>
      </p:sp>
      <p:sp>
        <p:nvSpPr>
          <p:cNvPr id="12" name="Right Arrow 11"/>
          <p:cNvSpPr/>
          <p:nvPr/>
        </p:nvSpPr>
        <p:spPr>
          <a:xfrm rot="17610568">
            <a:off x="7107769" y="3592033"/>
            <a:ext cx="350324" cy="273718"/>
          </a:xfrm>
          <a:prstGeom prst="rightArrow">
            <a:avLst>
              <a:gd name="adj1" fmla="val 50000"/>
              <a:gd name="adj2" fmla="val 38001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5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Users:arjanmeddens:1_PhD_UI:41_ADS:1_paper:1_Manuscript:2_Figures:7_Figure:Fig7_final_map_albcom_2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369" y="-149254"/>
            <a:ext cx="5046906" cy="706072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34066" y="158412"/>
            <a:ext cx="3740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0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Major bark beetle outbreaks, 1997-2010</a:t>
            </a:r>
            <a:endParaRPr lang="en-US" sz="3000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34066" y="1662070"/>
            <a:ext cx="37408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2001-2004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pinyon ips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engraver beetles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Douglas-fir beetle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unspecified bark beetles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western balsam bark beetle</a:t>
            </a:r>
          </a:p>
          <a:p>
            <a:pPr lvl="1" defTabSz="457200"/>
            <a:endParaRPr lang="en-US" sz="2200" dirty="0" smtClean="0">
              <a:solidFill>
                <a:schemeClr val="bg1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mountain pine beetle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multiple outbreaks, 2001-2010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7312" y="6267182"/>
            <a:ext cx="3680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i="1" dirty="0" smtClean="0">
                <a:solidFill>
                  <a:prstClr val="white"/>
                </a:solidFill>
              </a:rPr>
              <a:t>Meddens et al., </a:t>
            </a:r>
            <a:r>
              <a:rPr lang="en-US" sz="1400" i="1" dirty="0">
                <a:solidFill>
                  <a:prstClr val="white"/>
                </a:solidFill>
              </a:rPr>
              <a:t>Ecological Applications</a:t>
            </a:r>
            <a:r>
              <a:rPr lang="en-US" sz="1400" i="1" dirty="0" smtClean="0">
                <a:solidFill>
                  <a:prstClr val="white"/>
                </a:solidFill>
              </a:rPr>
              <a:t>, 2012</a:t>
            </a:r>
            <a:endParaRPr lang="en-US" sz="1400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4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_tm_timeseries_animation_2000_2011_75_ver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96" y="1467169"/>
            <a:ext cx="5496137" cy="52566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2179" y="91814"/>
            <a:ext cx="83597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00"/>
                </a:solidFill>
                <a:latin typeface="Calibri"/>
                <a:cs typeface="Calibri"/>
              </a:rPr>
              <a:t>Mountain pine beetle from Landsat satellite imagery</a:t>
            </a:r>
            <a:endParaRPr lang="en-US" sz="3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4337" y="1491512"/>
            <a:ext cx="2712820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prstClr val="white"/>
                </a:solidFill>
                <a:latin typeface="Calibri"/>
              </a:rPr>
              <a:t>22% of forest area killed</a:t>
            </a:r>
          </a:p>
          <a:p>
            <a:endParaRPr lang="en-US" sz="2200" dirty="0">
              <a:solidFill>
                <a:prstClr val="white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prstClr val="white"/>
                </a:solidFill>
                <a:latin typeface="Calibri"/>
              </a:rPr>
              <a:t>plot-level average: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>
                <a:solidFill>
                  <a:prstClr val="white"/>
                </a:solidFill>
                <a:latin typeface="Calibri"/>
              </a:rPr>
              <a:t>60% mortality within three years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76351" y="6453322"/>
            <a:ext cx="2164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FFFFF"/>
                </a:solidFill>
                <a:latin typeface="Calibri"/>
              </a:rPr>
              <a:t>Meddens et al., FEM, 2014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" y="777342"/>
            <a:ext cx="1227423" cy="14283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2.9|7.4|39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|22.9|13.4|38|2.9"/>
</p:tagLst>
</file>

<file path=ppt/theme/theme1.xml><?xml version="1.0" encoding="utf-8"?>
<a:theme xmlns:a="http://schemas.openxmlformats.org/drawingml/2006/main" name="onscreen_slide_siz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screen_slide_size" id="{EF83BFA1-EF62-B448-B171-4C3C6FD96D12}" vid="{134B1C4B-79FA-D448-9CEF-44FB180EEEEF}"/>
    </a:ext>
  </a:extLst>
</a:theme>
</file>

<file path=ppt/theme/theme10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4_Office Theme">
  <a:themeElements>
    <a:clrScheme name="Custom 2">
      <a:dk1>
        <a:sysClr val="windowText" lastClr="000000"/>
      </a:dk1>
      <a:lt1>
        <a:srgbClr val="FFEA3B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nscreen_slide_siz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screen_slide_size" id="{EF83BFA1-EF62-B448-B171-4C3C6FD96D12}" vid="{134B1C4B-79FA-D448-9CEF-44FB180EEEEF}"/>
    </a:ext>
  </a:extLst>
</a:theme>
</file>

<file path=ppt/theme/theme4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502</TotalTime>
  <Words>2072</Words>
  <Application>Microsoft Macintosh PowerPoint</Application>
  <PresentationFormat>On-screen Show (4:3)</PresentationFormat>
  <Paragraphs>269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Calibri</vt:lpstr>
      <vt:lpstr>Calibri Light</vt:lpstr>
      <vt:lpstr>ＭＳ Ｐゴシック</vt:lpstr>
      <vt:lpstr>Times</vt:lpstr>
      <vt:lpstr>Times New Roman</vt:lpstr>
      <vt:lpstr>Arial</vt:lpstr>
      <vt:lpstr>onscreen_slide_size</vt:lpstr>
      <vt:lpstr>1_Default Design</vt:lpstr>
      <vt:lpstr>1_onscreen_slide_size</vt:lpstr>
      <vt:lpstr>11_Default Design</vt:lpstr>
      <vt:lpstr>9_Office Theme</vt:lpstr>
      <vt:lpstr>1_Office Theme</vt:lpstr>
      <vt:lpstr>12_Default Design</vt:lpstr>
      <vt:lpstr>2_Default Design</vt:lpstr>
      <vt:lpstr>2_Office Theme</vt:lpstr>
      <vt:lpstr>14_Office Theme</vt:lpstr>
      <vt:lpstr>3_Default Design</vt:lpstr>
      <vt:lpstr>18_Default Design</vt:lpstr>
      <vt:lpstr>13_Default Design</vt:lpstr>
      <vt:lpstr>5_Office Theme</vt:lpstr>
      <vt:lpstr>3_Office Theme</vt:lpstr>
      <vt:lpstr>6_Office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Hicke, Jeffrey (jhicke@uidaho.edu)</dc:creator>
  <cp:lastModifiedBy>Hicke, Jeffrey (jhicke@uidaho.edu)</cp:lastModifiedBy>
  <cp:revision>40</cp:revision>
  <dcterms:created xsi:type="dcterms:W3CDTF">2017-04-13T16:16:13Z</dcterms:created>
  <dcterms:modified xsi:type="dcterms:W3CDTF">2017-04-17T22:47:08Z</dcterms:modified>
</cp:coreProperties>
</file>