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723" r:id="rId4"/>
    <p:sldMasterId id="2147483735" r:id="rId5"/>
    <p:sldMasterId id="2147483752" r:id="rId6"/>
    <p:sldMasterId id="2147483764" r:id="rId7"/>
    <p:sldMasterId id="2147483767" r:id="rId8"/>
    <p:sldMasterId id="2147483779" r:id="rId9"/>
    <p:sldMasterId id="2147483792" r:id="rId10"/>
    <p:sldMasterId id="2147483805" r:id="rId11"/>
    <p:sldMasterId id="2147483810" r:id="rId12"/>
  </p:sldMasterIdLst>
  <p:notesMasterIdLst>
    <p:notesMasterId r:id="rId55"/>
  </p:notesMasterIdLst>
  <p:sldIdLst>
    <p:sldId id="256" r:id="rId13"/>
    <p:sldId id="292" r:id="rId14"/>
    <p:sldId id="267" r:id="rId15"/>
    <p:sldId id="259" r:id="rId16"/>
    <p:sldId id="260" r:id="rId17"/>
    <p:sldId id="287" r:id="rId18"/>
    <p:sldId id="302" r:id="rId19"/>
    <p:sldId id="303" r:id="rId20"/>
    <p:sldId id="306" r:id="rId21"/>
    <p:sldId id="304" r:id="rId22"/>
    <p:sldId id="305" r:id="rId23"/>
    <p:sldId id="270" r:id="rId24"/>
    <p:sldId id="299" r:id="rId25"/>
    <p:sldId id="264" r:id="rId26"/>
    <p:sldId id="280" r:id="rId27"/>
    <p:sldId id="273" r:id="rId28"/>
    <p:sldId id="294" r:id="rId29"/>
    <p:sldId id="295" r:id="rId30"/>
    <p:sldId id="271" r:id="rId31"/>
    <p:sldId id="281" r:id="rId32"/>
    <p:sldId id="272" r:id="rId33"/>
    <p:sldId id="289" r:id="rId34"/>
    <p:sldId id="290" r:id="rId35"/>
    <p:sldId id="274" r:id="rId36"/>
    <p:sldId id="261" r:id="rId37"/>
    <p:sldId id="288" r:id="rId38"/>
    <p:sldId id="275" r:id="rId39"/>
    <p:sldId id="269" r:id="rId40"/>
    <p:sldId id="301" r:id="rId41"/>
    <p:sldId id="276" r:id="rId42"/>
    <p:sldId id="296" r:id="rId43"/>
    <p:sldId id="257" r:id="rId44"/>
    <p:sldId id="297" r:id="rId45"/>
    <p:sldId id="298" r:id="rId46"/>
    <p:sldId id="268" r:id="rId47"/>
    <p:sldId id="277" r:id="rId48"/>
    <p:sldId id="262" r:id="rId49"/>
    <p:sldId id="263" r:id="rId50"/>
    <p:sldId id="279" r:id="rId51"/>
    <p:sldId id="278" r:id="rId52"/>
    <p:sldId id="266" r:id="rId53"/>
    <p:sldId id="25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5"/>
    <p:restoredTop sz="94586"/>
  </p:normalViewPr>
  <p:slideViewPr>
    <p:cSldViewPr snapToGrid="0" snapToObjects="1">
      <p:cViewPr varScale="1">
        <p:scale>
          <a:sx n="124" d="100"/>
          <a:sy n="124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4C93-124B-D743-A140-FA85986EF6C0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2D2B-2C7F-F84F-A658-727D084E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617E-78DE-0143-8694-382D23154F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6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ABF75-15B9-BA4B-A235-ECBDD02BAE6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63EE-BFF6-2449-A19C-6D6E7ABAF91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63EE-BFF6-2449-A19C-6D6E7ABAF91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3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76149-7779-AA44-9ED6-06E20B4ECA6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5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76149-7779-AA44-9ED6-06E20B4ECA6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76149-7779-AA44-9ED6-06E20B4ECA6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4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03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81A3-E344-8048-96CE-12685FC44A8D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00-0FFD-4942-9B53-0B3E5A8B0923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CBB0-AB16-8D4D-8881-540C27952E45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C94C-E7B3-E140-8420-0E47B8886280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97E7-C18F-3840-BC39-AE8D9EAFD1CE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C8AE-BA4D-B646-A923-470AA56F007B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810A-9E65-2546-B8D5-D4955BBB999D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148-D0F9-CC4A-8E7A-7787546E48A4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BE97-6566-AD43-8C9D-2113EBA8D779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88C1-EB9A-F344-A6E9-3D26C7B25C29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D054-7939-2044-B4D1-4A6D8B56283B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81A3-E344-8048-96CE-12685FC44A8D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00-0FFD-4942-9B53-0B3E5A8B0923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CBB0-AB16-8D4D-8881-540C27952E45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C94C-E7B3-E140-8420-0E47B8886280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72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97E7-C18F-3840-BC39-AE8D9EAFD1CE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C8AE-BA4D-B646-A923-470AA56F007B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810A-9E65-2546-B8D5-D4955BBB999D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148-D0F9-CC4A-8E7A-7787546E48A4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BE97-6566-AD43-8C9D-2113EBA8D779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88C1-EB9A-F344-A6E9-3D26C7B25C29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D054-7939-2044-B4D1-4A6D8B56283B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81A3-E344-8048-96CE-12685FC44A8D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00-0FFD-4942-9B53-0B3E5A8B0923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CBB0-AB16-8D4D-8881-540C27952E45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0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C94C-E7B3-E140-8420-0E47B8886280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97E7-C18F-3840-BC39-AE8D9EAFD1CE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C8AE-BA4D-B646-A923-470AA56F007B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810A-9E65-2546-B8D5-D4955BBB999D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148-D0F9-CC4A-8E7A-7787546E48A4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BE97-6566-AD43-8C9D-2113EBA8D779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B2C8A-A911-6E48-84A6-BB3BC769F7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C4E7E-E93B-CD49-8D3D-F813C9F15A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5B5B1-0090-0542-B051-39E475AF29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FA3B-6DDC-2044-A6A8-3965DF4BDF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8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E45D-714D-424F-AFF3-21B9155685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53F0-3745-EA43-B7E3-4431B1272C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76F1F-2E32-484C-86C2-A0C080CE7F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04ABE-F4F3-864D-AD9B-B87FF36EDD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6EFEB-B02B-CC49-89E6-725B9935F3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B057B-F89D-814A-8B28-730F1580D1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C7212-011F-A44F-9095-989D932EE0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76924B-7863-DE42-8FF7-D3379B35A6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3/4/24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CCB4BF-7519-564D-A107-973357C201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88C1-EB9A-F344-A6E9-3D26C7B25C29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6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D054-7939-2044-B4D1-4A6D8B56283B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81A3-E344-8048-96CE-12685FC44A8D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F800-0FFD-4942-9B53-0B3E5A8B0923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CBB0-AB16-8D4D-8881-540C27952E45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C94C-E7B3-E140-8420-0E47B8886280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97E7-C18F-3840-BC39-AE8D9EAFD1CE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C8AE-BA4D-B646-A923-470AA56F007B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810A-9E65-2546-B8D5-D4955BBB999D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148-D0F9-CC4A-8E7A-7787546E48A4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BE97-6566-AD43-8C9D-2113EBA8D779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6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13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18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2A95A2-7F8F-F448-97EE-F9EA53B6A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D2D40D37-57B5-2F45-B849-0FDB49446B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308079-0923-FA43-908A-2D08DDB196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D9E9-C3C1-BE43-B345-F4A7DFBC1A55}" type="datetimeFigureOut">
              <a:rPr lang="en-US" smtClean="0">
                <a:solidFill>
                  <a:srgbClr val="000000"/>
                </a:solidFill>
              </a:rPr>
              <a:pPr/>
              <a:t>3/4/24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8CAD-8A41-5F4C-A55A-DB2EDDE3359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88C1-EB9A-F344-A6E9-3D26C7B25C29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D054-7939-2044-B4D1-4A6D8B56283B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AA74-DDC7-BC41-9FD3-6FA24DD97A0A}" type="datetimeFigureOut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CF80-DE07-594C-A23F-F3D1A676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457200"/>
            <a:fld id="{AF7503BC-4AED-2341-808A-06271DB3EBDE}" type="slidenum">
              <a:rPr lang="en-US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F5B2B3-F94D-3B4B-A25C-547669F87ADC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 defTabSz="457200"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23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  <p:sp>
        <p:nvSpPr>
          <p:cNvPr id="458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EFA1FF09-065B-2343-8E5C-80016290E8E4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9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F5B2B3-F94D-3B4B-A25C-547669F87ADC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 defTabSz="457200"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32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F5B2B3-F94D-3B4B-A25C-547669F87ADC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 defTabSz="457200"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70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F601CC-6000-ED41-84CF-ADBA1791FC5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457200"/>
            <a:fld id="{AF7503BC-4AED-2341-808A-06271DB3EBDE}" type="slidenum">
              <a:rPr lang="en-US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F5B2B3-F94D-3B4B-A25C-547669F87ADC}" type="datetime1">
              <a:rPr lang="en-US" smtClean="0">
                <a:solidFill>
                  <a:srgbClr val="FFEA3B">
                    <a:tint val="75000"/>
                  </a:srgbClr>
                </a:solidFill>
              </a:rPr>
              <a:pPr defTabSz="457200"/>
              <a:t>3/4/24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AD1C139-E436-5343-BCCC-A63D50E6AD44}" type="slidenum">
              <a:rPr lang="en-US" smtClean="0">
                <a:solidFill>
                  <a:srgbClr val="FFEA3B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FEA3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7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0BC719-47BC-6942-8202-90CA0FD9D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6CB3F5-B501-CF4F-B8F8-863713599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Hicke’s</a:t>
            </a:r>
            <a:r>
              <a:rPr lang="en-US" sz="3200" dirty="0"/>
              <a:t> Tips/Thoughts on Presentations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3300" y="1293400"/>
            <a:ext cx="7808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are some tips and my thoughts/preferences about giving presentations.  Most of these suggestions are applicable to classroom presentations, shorter talks at scientific meetings, or longer seminars.</a:t>
            </a:r>
          </a:p>
          <a:p>
            <a:endParaRPr lang="en-US" sz="2400" dirty="0"/>
          </a:p>
          <a:p>
            <a:r>
              <a:rPr lang="en-US" sz="2400" dirty="0"/>
              <a:t>Preferences vary, but there is typically a rationale behind these suggestions</a:t>
            </a:r>
            <a:r>
              <a:rPr lang="is-IS" sz="2400" dirty="0"/>
              <a:t>…and the main idea is to convey your messages to your audience in the simplest, easiest, and quickest way possible.</a:t>
            </a:r>
          </a:p>
          <a:p>
            <a:endParaRPr lang="is-IS" sz="2400" dirty="0"/>
          </a:p>
          <a:p>
            <a:r>
              <a:rPr lang="is-IS" sz="2400" dirty="0"/>
              <a:t>Jeff Hicke</a:t>
            </a:r>
          </a:p>
          <a:p>
            <a:r>
              <a:rPr lang="is-IS" sz="2400" dirty="0"/>
              <a:t>University of Idaho</a:t>
            </a:r>
          </a:p>
          <a:p>
            <a:r>
              <a:rPr lang="is-IS" sz="2400" dirty="0"/>
              <a:t>jhicke@uidaho.edu</a:t>
            </a:r>
          </a:p>
          <a:p>
            <a:r>
              <a:rPr lang="is-IS" sz="2400" dirty="0"/>
              <a:t>November 1, 2016 (updated 3/4/24)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02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993" y="7600370"/>
            <a:ext cx="8379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FFFF"/>
                </a:solidFill>
                <a:cs typeface="Arial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251" y="-20598"/>
            <a:ext cx="8379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FF00"/>
                </a:solidFill>
                <a:cs typeface="Arial"/>
              </a:rPr>
              <a:t>Outline</a:t>
            </a:r>
          </a:p>
        </p:txBody>
      </p:sp>
      <p:pic>
        <p:nvPicPr>
          <p:cNvPr id="6" name="Picture 5" descr="DSCN25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76" y="4862208"/>
            <a:ext cx="3584210" cy="1853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 descr="DSCN2609.jpg"/>
          <p:cNvPicPr>
            <a:picLocks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271" y="4862208"/>
            <a:ext cx="2471277" cy="1853458"/>
          </a:xfrm>
          <a:prstGeom prst="rect">
            <a:avLst/>
          </a:prstGeom>
        </p:spPr>
      </p:pic>
      <p:pic>
        <p:nvPicPr>
          <p:cNvPr id="15" name="Picture 14" descr="P90500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274" y="4869295"/>
            <a:ext cx="2452381" cy="1839285"/>
          </a:xfrm>
          <a:prstGeom prst="rect">
            <a:avLst/>
          </a:prstGeom>
        </p:spPr>
      </p:pic>
      <p:sp>
        <p:nvSpPr>
          <p:cNvPr id="9" name="Text Box 36"/>
          <p:cNvSpPr txBox="1"/>
          <p:nvPr/>
        </p:nvSpPr>
        <p:spPr>
          <a:xfrm>
            <a:off x="3894289" y="6478649"/>
            <a:ext cx="1355423" cy="2334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ctr">
              <a:lnSpc>
                <a:spcPct val="120000"/>
              </a:lnSpc>
            </a:pPr>
            <a:r>
              <a:rPr lang="en-US" sz="900" i="1" dirty="0">
                <a:solidFill>
                  <a:srgbClr val="FFFFFF"/>
                </a:solidFill>
                <a:latin typeface="Minion Pro Capt"/>
                <a:ea typeface="Calibri"/>
                <a:cs typeface="Minion Pro Capt"/>
              </a:rPr>
              <a:t> Photos by J. Hicke</a:t>
            </a:r>
            <a:endParaRPr lang="en-US" sz="11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396" y="983312"/>
            <a:ext cx="5410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cs typeface="Arial"/>
              </a:rPr>
              <a:t>extent and severity</a:t>
            </a:r>
          </a:p>
          <a:p>
            <a:pPr lvl="1" defTabSz="457200"/>
            <a:endParaRPr lang="en-US" sz="2800" dirty="0">
              <a:solidFill>
                <a:srgbClr val="FFFFFF"/>
              </a:solidFill>
              <a:cs typeface="Arial"/>
            </a:endParaRPr>
          </a:p>
          <a:p>
            <a:pPr marL="342900" indent="-3429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cs typeface="Arial"/>
              </a:rPr>
              <a:t>causes</a:t>
            </a:r>
          </a:p>
          <a:p>
            <a:pPr lvl="1" defTabSz="457200"/>
            <a:endParaRPr lang="en-US" sz="2800" dirty="0">
              <a:solidFill>
                <a:srgbClr val="FFFFFF"/>
              </a:solidFill>
              <a:cs typeface="Arial"/>
            </a:endParaRPr>
          </a:p>
          <a:p>
            <a:pPr marL="342900" indent="-3429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cs typeface="Arial"/>
              </a:rPr>
              <a:t>impacts</a:t>
            </a:r>
          </a:p>
          <a:p>
            <a:pPr defTabSz="457200"/>
            <a:endParaRPr lang="en-US" sz="2800" dirty="0">
              <a:solidFill>
                <a:srgbClr val="FFFFFF"/>
              </a:solidFill>
              <a:cs typeface="Arial"/>
            </a:endParaRPr>
          </a:p>
          <a:p>
            <a:pPr marL="342900" indent="-3429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cs typeface="Arial"/>
              </a:rPr>
              <a:t>management options</a:t>
            </a:r>
          </a:p>
        </p:txBody>
      </p:sp>
    </p:spTree>
    <p:extLst>
      <p:ext uri="{BB962C8B-B14F-4D97-AF65-F5344CB8AC3E}">
        <p14:creationId xmlns:p14="http://schemas.microsoft.com/office/powerpoint/2010/main" val="139680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993" y="7600370"/>
            <a:ext cx="8379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FFFF"/>
                </a:solidFill>
                <a:cs typeface="Arial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251" y="-20598"/>
            <a:ext cx="8379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FF00"/>
                </a:solidFill>
                <a:cs typeface="Arial"/>
              </a:rPr>
              <a:t>Outline</a:t>
            </a:r>
          </a:p>
        </p:txBody>
      </p:sp>
      <p:pic>
        <p:nvPicPr>
          <p:cNvPr id="6" name="Picture 5" descr="DSCN25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76" y="4862208"/>
            <a:ext cx="3584210" cy="1853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186792" y="2716810"/>
            <a:ext cx="1260592" cy="376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 descr="DSCN2609.jpg"/>
          <p:cNvPicPr>
            <a:picLocks noChangeAspect="1"/>
          </p:cNvPicPr>
          <p:nvPr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271" y="4862208"/>
            <a:ext cx="2471277" cy="1853458"/>
          </a:xfrm>
          <a:prstGeom prst="rect">
            <a:avLst/>
          </a:prstGeom>
        </p:spPr>
      </p:pic>
      <p:pic>
        <p:nvPicPr>
          <p:cNvPr id="15" name="Picture 14" descr="P90500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274" y="4869295"/>
            <a:ext cx="2452381" cy="1839285"/>
          </a:xfrm>
          <a:prstGeom prst="rect">
            <a:avLst/>
          </a:prstGeom>
        </p:spPr>
      </p:pic>
      <p:sp>
        <p:nvSpPr>
          <p:cNvPr id="9" name="Text Box 36"/>
          <p:cNvSpPr txBox="1"/>
          <p:nvPr/>
        </p:nvSpPr>
        <p:spPr>
          <a:xfrm>
            <a:off x="3894289" y="6478649"/>
            <a:ext cx="1355423" cy="2334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ctr">
              <a:lnSpc>
                <a:spcPct val="120000"/>
              </a:lnSpc>
            </a:pPr>
            <a:r>
              <a:rPr lang="en-US" sz="900" i="1" dirty="0">
                <a:solidFill>
                  <a:srgbClr val="FFFFFF"/>
                </a:solidFill>
                <a:latin typeface="Minion Pro Capt"/>
                <a:ea typeface="Calibri"/>
                <a:cs typeface="Minion Pro Capt"/>
              </a:rPr>
              <a:t> Photos by J. Hicke</a:t>
            </a:r>
            <a:endParaRPr lang="en-US" sz="11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a typeface="Calibri"/>
                <a:cs typeface="Times New Roman"/>
              </a:rPr>
              <a:t> </a:t>
            </a:r>
            <a:endParaRPr lang="en-US" sz="11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396" y="983312"/>
            <a:ext cx="5410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cs typeface="Arial"/>
              </a:rPr>
              <a:t>extent and severity</a:t>
            </a:r>
          </a:p>
          <a:p>
            <a:pPr lvl="1" defTabSz="457200"/>
            <a:endParaRPr lang="en-US" sz="2800" dirty="0">
              <a:solidFill>
                <a:srgbClr val="FFFFFF"/>
              </a:solidFill>
              <a:cs typeface="Arial"/>
            </a:endParaRPr>
          </a:p>
          <a:p>
            <a:pPr marL="342900" indent="-3429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cs typeface="Arial"/>
              </a:rPr>
              <a:t>causes</a:t>
            </a:r>
          </a:p>
          <a:p>
            <a:pPr lvl="1" defTabSz="457200"/>
            <a:endParaRPr lang="en-US" sz="2800" dirty="0">
              <a:solidFill>
                <a:srgbClr val="FFFFFF"/>
              </a:solidFill>
              <a:cs typeface="Arial"/>
            </a:endParaRPr>
          </a:p>
          <a:p>
            <a:pPr marL="342900" indent="-3429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cs typeface="Arial"/>
              </a:rPr>
              <a:t>impacts</a:t>
            </a:r>
          </a:p>
          <a:p>
            <a:pPr defTabSz="457200"/>
            <a:endParaRPr lang="en-US" sz="2800" dirty="0">
              <a:solidFill>
                <a:srgbClr val="FFFFFF"/>
              </a:solidFill>
              <a:cs typeface="Arial"/>
            </a:endParaRPr>
          </a:p>
          <a:p>
            <a:pPr marL="342900" indent="-342900" defTabSz="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cs typeface="Arial"/>
              </a:rPr>
              <a:t>management options</a:t>
            </a:r>
          </a:p>
        </p:txBody>
      </p:sp>
    </p:spTree>
    <p:extLst>
      <p:ext uri="{BB962C8B-B14F-4D97-AF65-F5344CB8AC3E}">
        <p14:creationId xmlns:p14="http://schemas.microsoft.com/office/powerpoint/2010/main" val="192160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733" y="1050325"/>
            <a:ext cx="84886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some people prefer listening to you instead of reading a slide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see TED style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style may be for public; scientists want to see the data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as a listener, I like best having key points on figure and/or text with reinforcement/additional explanation from speaker</a:t>
            </a:r>
          </a:p>
        </p:txBody>
      </p:sp>
    </p:spTree>
    <p:extLst>
      <p:ext uri="{BB962C8B-B14F-4D97-AF65-F5344CB8AC3E}">
        <p14:creationId xmlns:p14="http://schemas.microsoft.com/office/powerpoint/2010/main" val="30967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497" y="23783"/>
            <a:ext cx="8307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FF00"/>
                </a:solidFill>
                <a:cs typeface="Calibri"/>
              </a:rPr>
              <a:t>Bark beetle outbreaks are significant forest disturbances in western North America</a:t>
            </a:r>
          </a:p>
        </p:txBody>
      </p:sp>
      <p:pic>
        <p:nvPicPr>
          <p:cNvPr id="10" name="Picture 9" descr="westus_timeseries_high_highmodfire_bb_mpb_mortalityare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09" y="1182633"/>
            <a:ext cx="7234909" cy="51677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Box 10"/>
          <p:cNvSpPr txBox="1"/>
          <p:nvPr/>
        </p:nvSpPr>
        <p:spPr>
          <a:xfrm>
            <a:off x="2731756" y="6421070"/>
            <a:ext cx="368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i="1" dirty="0">
                <a:solidFill>
                  <a:prstClr val="white"/>
                </a:solidFill>
              </a:rPr>
              <a:t>Hicke et al., Forest Science, 2016</a:t>
            </a:r>
          </a:p>
        </p:txBody>
      </p:sp>
      <p:sp>
        <p:nvSpPr>
          <p:cNvPr id="12" name="Right Arrow 11"/>
          <p:cNvSpPr/>
          <p:nvPr/>
        </p:nvSpPr>
        <p:spPr>
          <a:xfrm rot="17610568">
            <a:off x="7107769" y="3592033"/>
            <a:ext cx="350324" cy="273718"/>
          </a:xfrm>
          <a:prstGeom prst="rightArrow">
            <a:avLst>
              <a:gd name="adj1" fmla="val 50000"/>
              <a:gd name="adj2" fmla="val 3800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6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4813" y="1054059"/>
            <a:ext cx="7565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Title slide</a:t>
            </a:r>
          </a:p>
          <a:p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large text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list all coauthors and affiliations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underline yourself so listeners can find you quickly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add some eye candy relevant to your study (pictures)</a:t>
            </a:r>
          </a:p>
        </p:txBody>
      </p:sp>
    </p:spTree>
    <p:extLst>
      <p:ext uri="{BB962C8B-B14F-4D97-AF65-F5344CB8AC3E}">
        <p14:creationId xmlns:p14="http://schemas.microsoft.com/office/powerpoint/2010/main" val="120031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0620" y="1232113"/>
            <a:ext cx="63427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u="sng" dirty="0">
                <a:solidFill>
                  <a:prstClr val="white"/>
                </a:solidFill>
              </a:rPr>
              <a:t>Jeffrey A. Hicke, U. Idaho</a:t>
            </a:r>
          </a:p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Polly </a:t>
            </a:r>
            <a:r>
              <a:rPr lang="en-US" sz="2200" dirty="0" err="1">
                <a:solidFill>
                  <a:prstClr val="white"/>
                </a:solidFill>
              </a:rPr>
              <a:t>Buotte</a:t>
            </a:r>
            <a:r>
              <a:rPr lang="en-US" sz="2200" dirty="0">
                <a:solidFill>
                  <a:prstClr val="white"/>
                </a:solidFill>
              </a:rPr>
              <a:t>*, U. Idaho</a:t>
            </a:r>
          </a:p>
          <a:p>
            <a:pPr algn="ctr" defTabSz="457200"/>
            <a:r>
              <a:rPr lang="en-US" sz="2200" dirty="0" err="1">
                <a:solidFill>
                  <a:prstClr val="white"/>
                </a:solidFill>
              </a:rPr>
              <a:t>Haiganoush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Preisler</a:t>
            </a:r>
            <a:r>
              <a:rPr lang="en-US" sz="2200" dirty="0">
                <a:solidFill>
                  <a:prstClr val="white"/>
                </a:solidFill>
              </a:rPr>
              <a:t>, USDA Forest Service</a:t>
            </a:r>
          </a:p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Kenneth </a:t>
            </a:r>
            <a:r>
              <a:rPr lang="en-US" sz="2200" dirty="0" err="1">
                <a:solidFill>
                  <a:prstClr val="white"/>
                </a:solidFill>
              </a:rPr>
              <a:t>Raffa</a:t>
            </a:r>
            <a:r>
              <a:rPr lang="en-US" sz="2200" dirty="0">
                <a:solidFill>
                  <a:prstClr val="white"/>
                </a:solidFill>
              </a:rPr>
              <a:t>, U. Wisconsin</a:t>
            </a:r>
          </a:p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Jesse Logan, USDA Forest Service (retired)</a:t>
            </a:r>
          </a:p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John </a:t>
            </a:r>
            <a:r>
              <a:rPr lang="en-US" sz="2200" dirty="0" err="1">
                <a:solidFill>
                  <a:prstClr val="white"/>
                </a:solidFill>
              </a:rPr>
              <a:t>Abatzoglou</a:t>
            </a:r>
            <a:r>
              <a:rPr lang="en-US" sz="2200" dirty="0">
                <a:solidFill>
                  <a:prstClr val="white"/>
                </a:solidFill>
              </a:rPr>
              <a:t>, U. Idaho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654" y="62160"/>
            <a:ext cx="8352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FF00"/>
                </a:solidFill>
              </a:rPr>
              <a:t>Climate Change and Bark Beetle Outbreaks in Whitebark Pine Stands of the Western United States</a:t>
            </a:r>
          </a:p>
        </p:txBody>
      </p:sp>
      <p:pic>
        <p:nvPicPr>
          <p:cNvPr id="8" name="Picture 4" descr="ava_beetle_draw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4700588"/>
            <a:ext cx="28749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84275" y="4243388"/>
            <a:ext cx="288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457200"/>
            <a:r>
              <a:rPr lang="en-US" altLang="en-US" sz="1200" dirty="0">
                <a:solidFill>
                  <a:srgbClr val="FFFFFF"/>
                </a:solidFill>
              </a:rPr>
              <a:t>Mountain pine beetle, electron microscope</a:t>
            </a:r>
          </a:p>
          <a:p>
            <a:pPr algn="ctr" defTabSz="457200"/>
            <a:r>
              <a:rPr lang="en-US" altLang="en-US" sz="1200" dirty="0">
                <a:solidFill>
                  <a:srgbClr val="FFFFFF"/>
                </a:solidFill>
              </a:rPr>
              <a:t>Leslie Manning, Canadian Forest Service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8" y="4697413"/>
            <a:ext cx="31543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430838" y="4243388"/>
            <a:ext cx="249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457200"/>
            <a:r>
              <a:rPr lang="en-US" altLang="en-US" sz="1200">
                <a:solidFill>
                  <a:srgbClr val="FFFFFF"/>
                </a:solidFill>
              </a:rPr>
              <a:t>Mountain pine beetle, colored pencil</a:t>
            </a:r>
          </a:p>
          <a:p>
            <a:pPr algn="ctr" defTabSz="457200"/>
            <a:r>
              <a:rPr lang="en-US" altLang="en-US" sz="1200">
                <a:solidFill>
                  <a:srgbClr val="FFFFFF"/>
                </a:solidFill>
              </a:rPr>
              <a:t>Ava H., Age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7428" y="3536965"/>
            <a:ext cx="634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i="1" dirty="0">
                <a:solidFill>
                  <a:prstClr val="white"/>
                </a:solidFill>
              </a:rPr>
              <a:t>Funding:  USGS NWCSC, USDA NIFA (FMEC)</a:t>
            </a:r>
          </a:p>
        </p:txBody>
      </p:sp>
    </p:spTree>
    <p:extLst>
      <p:ext uri="{BB962C8B-B14F-4D97-AF65-F5344CB8AC3E}">
        <p14:creationId xmlns:p14="http://schemas.microsoft.com/office/powerpoint/2010/main" val="160304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6821" y="1210961"/>
            <a:ext cx="7673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only include slides/figures that support your 3-5 main points (see summary/conclusions)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for short talks, don’t include extraneous slides or slides that don’t support your main messages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for longer talks, can afford to deviate somewhat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use arrows/boxes/etc. to indicate what you want the audience to focus on </a:t>
            </a:r>
          </a:p>
        </p:txBody>
      </p:sp>
    </p:spTree>
    <p:extLst>
      <p:ext uri="{BB962C8B-B14F-4D97-AF65-F5344CB8AC3E}">
        <p14:creationId xmlns:p14="http://schemas.microsoft.com/office/powerpoint/2010/main" val="167242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4495800" y="803043"/>
            <a:ext cx="4648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40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04813" indent="-290513" defTabSz="8540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5663" indent="-336550" defTabSz="8540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540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540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54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FFFFFF"/>
                </a:solidFill>
                <a:latin typeface="Calibri"/>
                <a:cs typeface="Calibri"/>
              </a:rPr>
              <a:t>Factors related to beetles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: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nearby beetle source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temperature effects on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winter beetle mortality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population synchronization/ one-year life cycles (year-round temperatures)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449762" y="817385"/>
            <a:ext cx="4592427" cy="275450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15394" name="Tree"/>
          <p:cNvSpPr>
            <a:spLocks noEditPoints="1" noChangeArrowheads="1"/>
          </p:cNvSpPr>
          <p:nvPr/>
        </p:nvSpPr>
        <p:spPr bwMode="auto">
          <a:xfrm>
            <a:off x="2438400" y="4190994"/>
            <a:ext cx="914400" cy="914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15395" name="Tree"/>
          <p:cNvSpPr>
            <a:spLocks noEditPoints="1" noChangeArrowheads="1"/>
          </p:cNvSpPr>
          <p:nvPr/>
        </p:nvSpPr>
        <p:spPr bwMode="auto">
          <a:xfrm>
            <a:off x="1600200" y="4343394"/>
            <a:ext cx="914400" cy="914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15396" name="Tree"/>
          <p:cNvSpPr>
            <a:spLocks noEditPoints="1" noChangeArrowheads="1"/>
          </p:cNvSpPr>
          <p:nvPr/>
        </p:nvSpPr>
        <p:spPr bwMode="auto">
          <a:xfrm>
            <a:off x="1905000" y="4952994"/>
            <a:ext cx="914400" cy="914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15397" name="Tree"/>
          <p:cNvSpPr>
            <a:spLocks noEditPoints="1" noChangeArrowheads="1"/>
          </p:cNvSpPr>
          <p:nvPr/>
        </p:nvSpPr>
        <p:spPr bwMode="auto">
          <a:xfrm>
            <a:off x="2514600" y="4952994"/>
            <a:ext cx="914400" cy="914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381000" y="803043"/>
            <a:ext cx="37496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8463" indent="-2238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>
                <a:solidFill>
                  <a:srgbClr val="FFFFFF"/>
                </a:solidFill>
                <a:latin typeface="Calibri"/>
                <a:cs typeface="Calibri"/>
              </a:rPr>
              <a:t>Factors related to trees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presence of host tree species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stem density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stand age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drought stress on trees</a:t>
            </a:r>
          </a:p>
        </p:txBody>
      </p:sp>
      <p:sp>
        <p:nvSpPr>
          <p:cNvPr id="315400" name="Tree"/>
          <p:cNvSpPr>
            <a:spLocks noEditPoints="1" noChangeArrowheads="1"/>
          </p:cNvSpPr>
          <p:nvPr/>
        </p:nvSpPr>
        <p:spPr bwMode="auto">
          <a:xfrm>
            <a:off x="2514600" y="5543544"/>
            <a:ext cx="914400" cy="914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15402" name="Text Box 10"/>
          <p:cNvSpPr txBox="1">
            <a:spLocks noChangeArrowheads="1"/>
          </p:cNvSpPr>
          <p:nvPr/>
        </p:nvSpPr>
        <p:spPr bwMode="auto">
          <a:xfrm>
            <a:off x="106288" y="27540"/>
            <a:ext cx="89314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00"/>
                </a:solidFill>
                <a:cs typeface="Arial"/>
              </a:rPr>
              <a:t>Factors influencing mountain pine beetle epidemics</a:t>
            </a:r>
          </a:p>
        </p:txBody>
      </p:sp>
      <p:sp>
        <p:nvSpPr>
          <p:cNvPr id="315403" name="Tree"/>
          <p:cNvSpPr>
            <a:spLocks noEditPoints="1" noChangeArrowheads="1"/>
          </p:cNvSpPr>
          <p:nvPr/>
        </p:nvSpPr>
        <p:spPr bwMode="auto">
          <a:xfrm>
            <a:off x="1524000" y="5543544"/>
            <a:ext cx="914400" cy="914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315404" name="Rectangle 12"/>
          <p:cNvSpPr>
            <a:spLocks noChangeArrowheads="1"/>
          </p:cNvSpPr>
          <p:nvPr/>
        </p:nvSpPr>
        <p:spPr bwMode="auto">
          <a:xfrm>
            <a:off x="3886200" y="6283324"/>
            <a:ext cx="3810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>
                <a:solidFill>
                  <a:srgbClr val="FFFFFF"/>
                </a:solidFill>
                <a:latin typeface="Times New Roman" charset="0"/>
              </a:rPr>
              <a:t>Photo courtesy USDA Forest Service, www.forestryimages.org </a:t>
            </a:r>
          </a:p>
        </p:txBody>
      </p:sp>
      <p:pic>
        <p:nvPicPr>
          <p:cNvPr id="315405" name="Picture 13" descr="0949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600040"/>
            <a:ext cx="11430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06" name="Picture 14" descr="0949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5446711"/>
            <a:ext cx="11430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07" name="Picture 15" descr="0949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218111"/>
            <a:ext cx="11430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08" name="Picture 16" descr="0949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23840"/>
            <a:ext cx="11430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09" name="Picture 17" descr="0949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599111"/>
            <a:ext cx="11430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10" name="Picture 18" descr="0949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913311"/>
            <a:ext cx="11430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5411" name="Picture 19" descr="0949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447640"/>
            <a:ext cx="11430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659607" y="6548438"/>
            <a:ext cx="7824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FFFFFF"/>
                </a:solidFill>
              </a:rPr>
              <a:t>Safranyik et al. 1975; Shore and Safranyik 1992; Carroll et al. 2004; Logan and Powell 2001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4620" y="3157973"/>
            <a:ext cx="194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i="1" dirty="0">
                <a:solidFill>
                  <a:srgbClr val="FFFF00"/>
                </a:solidFill>
              </a:rPr>
              <a:t>stand structure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2000921"/>
            <a:ext cx="3749675" cy="177392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5780" y="1296062"/>
            <a:ext cx="3749675" cy="140895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64376" y="2705013"/>
            <a:ext cx="3484220" cy="4391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557505" y="1603184"/>
            <a:ext cx="4484684" cy="20101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7937" y="3639708"/>
            <a:ext cx="105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i="1" dirty="0">
                <a:solidFill>
                  <a:srgbClr val="FF0000"/>
                </a:solidFill>
              </a:rPr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20902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2" grpId="1"/>
      <p:bldP spid="4" grpId="0" animBg="1"/>
      <p:bldP spid="4" grpId="1" animBg="1"/>
      <p:bldP spid="24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3026" y="658232"/>
            <a:ext cx="6261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/>
              </a:rPr>
              <a:t>“Texas may have lost 10% of its trees”, Texas Statesman,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4909" y="6531522"/>
            <a:ext cx="3334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FFFFFF"/>
                </a:solidFill>
                <a:latin typeface="Calibri"/>
              </a:rPr>
              <a:t>Photo credits:  Dr. Ron Billings, Texas Forest Service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058" y="1096977"/>
            <a:ext cx="3386077" cy="2248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01" y="1096977"/>
            <a:ext cx="3386077" cy="2248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33" y="3616673"/>
            <a:ext cx="3656329" cy="27300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9441" y="4043"/>
            <a:ext cx="566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/>
                <a:cs typeface="Calibri"/>
              </a:rPr>
              <a:t>Drought:  Tree mortality in Texas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09" y="3665069"/>
            <a:ext cx="4221506" cy="2633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4382" y="6254523"/>
            <a:ext cx="1448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FFFFFF"/>
                </a:solidFill>
                <a:latin typeface="Calibri"/>
              </a:rPr>
              <a:t>Hoerling et al., 2013</a:t>
            </a:r>
          </a:p>
        </p:txBody>
      </p:sp>
      <p:sp>
        <p:nvSpPr>
          <p:cNvPr id="11" name="Right Arrow 10"/>
          <p:cNvSpPr/>
          <p:nvPr/>
        </p:nvSpPr>
        <p:spPr>
          <a:xfrm rot="8147274">
            <a:off x="4141316" y="3580506"/>
            <a:ext cx="735560" cy="339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25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781" y="1285100"/>
            <a:ext cx="7991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Summary/conclusions</a:t>
            </a:r>
          </a:p>
          <a:p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provide a summary (consider reminding audience of your methods if special) and conclusion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what are the 3-5 main points of your talk that you want the audience to remember</a:t>
            </a:r>
          </a:p>
        </p:txBody>
      </p:sp>
    </p:spTree>
    <p:extLst>
      <p:ext uri="{BB962C8B-B14F-4D97-AF65-F5344CB8AC3E}">
        <p14:creationId xmlns:p14="http://schemas.microsoft.com/office/powerpoint/2010/main" val="186607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Preparation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13253"/>
            <a:ext cx="7808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should be the expert in the topic of your presentation, and that should show in your presentation style, delivery, and answers to questions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know the background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know your study well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for example:  why did you choose your methods?  how do they compare with other methods?</a:t>
            </a:r>
          </a:p>
          <a:p>
            <a:pPr marL="1257300" lvl="2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can you extrapolate your conclusions to other systems/locations?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know your limits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don’t try to fool people</a:t>
            </a:r>
          </a:p>
        </p:txBody>
      </p:sp>
    </p:spTree>
    <p:extLst>
      <p:ext uri="{BB962C8B-B14F-4D97-AF65-F5344CB8AC3E}">
        <p14:creationId xmlns:p14="http://schemas.microsoft.com/office/powerpoint/2010/main" val="134973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wbp_outbre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39" y="4772311"/>
            <a:ext cx="7699322" cy="2066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76072" y="890272"/>
            <a:ext cx="832932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8788" indent="-2841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915988" indent="-2841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r>
              <a:rPr lang="en-US" sz="2600" dirty="0">
                <a:solidFill>
                  <a:srgbClr val="FFFFFF"/>
                </a:solidFill>
                <a:latin typeface="Arial" charset="0"/>
              </a:rPr>
              <a:t>warming winters, drought contributed to recent outbreak in Greater Yellowstone Ecosystem</a:t>
            </a:r>
          </a:p>
          <a:p>
            <a:pPr marL="915988" lvl="1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r>
              <a:rPr lang="en-US" sz="2600" dirty="0">
                <a:solidFill>
                  <a:srgbClr val="FFFFFF"/>
                </a:solidFill>
                <a:latin typeface="Arial" charset="0"/>
              </a:rPr>
              <a:t>clear example of climate change impacts</a:t>
            </a:r>
          </a:p>
          <a:p>
            <a:pPr marL="915988" lvl="1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endParaRPr lang="en-US" sz="2600" dirty="0">
              <a:solidFill>
                <a:srgbClr val="FFFFFF"/>
              </a:solidFill>
              <a:latin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r>
              <a:rPr lang="en-US" sz="2600" dirty="0">
                <a:solidFill>
                  <a:srgbClr val="FFFFFF"/>
                </a:solidFill>
                <a:latin typeface="Arial" charset="0"/>
              </a:rPr>
              <a:t>continued/increased climate suitability in future</a:t>
            </a:r>
          </a:p>
          <a:p>
            <a:pPr marL="457200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endParaRPr lang="en-US" sz="2600" dirty="0">
              <a:solidFill>
                <a:srgbClr val="FFFFFF"/>
              </a:solidFill>
              <a:latin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r>
              <a:rPr lang="en-US" sz="2600" dirty="0">
                <a:solidFill>
                  <a:srgbClr val="FFFFFF"/>
                </a:solidFill>
                <a:latin typeface="Arial" charset="0"/>
              </a:rPr>
              <a:t>likely similar outcomes in related systems, with some differences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712" y="171640"/>
            <a:ext cx="89185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FFFF00"/>
                </a:solidFill>
                <a:latin typeface="Calibri"/>
                <a:cs typeface="Calibri"/>
              </a:rPr>
              <a:t>Summary</a:t>
            </a:r>
          </a:p>
        </p:txBody>
      </p:sp>
      <p:sp>
        <p:nvSpPr>
          <p:cNvPr id="8" name="Text Box 36"/>
          <p:cNvSpPr txBox="1"/>
          <p:nvPr/>
        </p:nvSpPr>
        <p:spPr>
          <a:xfrm>
            <a:off x="4229100" y="6590974"/>
            <a:ext cx="685800" cy="2476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ctr">
              <a:lnSpc>
                <a:spcPct val="120000"/>
              </a:lnSpc>
            </a:pPr>
            <a:r>
              <a:rPr lang="en-US" sz="1200" i="1" dirty="0">
                <a:solidFill>
                  <a:srgbClr val="FFFFFF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J. Hicke</a:t>
            </a:r>
            <a:endParaRPr lang="en-US" sz="1200" dirty="0">
              <a:solidFill>
                <a:srgbClr val="FFFFFF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  <a:p>
            <a:pPr defTabSz="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FFFFFF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295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635" y="1226951"/>
            <a:ext cx="7882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Acknowledgements</a:t>
            </a:r>
          </a:p>
          <a:p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include those who have helped (but not coauthors) and funding sources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some (most) have acknowledgements on the last slide 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I prefer to leave my conclusions up during questions, so I put mine in first or second slide</a:t>
            </a:r>
          </a:p>
        </p:txBody>
      </p:sp>
    </p:spTree>
    <p:extLst>
      <p:ext uri="{BB962C8B-B14F-4D97-AF65-F5344CB8AC3E}">
        <p14:creationId xmlns:p14="http://schemas.microsoft.com/office/powerpoint/2010/main" val="1306285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0620" y="1232113"/>
            <a:ext cx="63427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u="sng" dirty="0">
                <a:solidFill>
                  <a:prstClr val="white"/>
                </a:solidFill>
              </a:rPr>
              <a:t>Jeffrey A. Hicke, U. Idaho</a:t>
            </a:r>
          </a:p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Polly </a:t>
            </a:r>
            <a:r>
              <a:rPr lang="en-US" sz="2200" dirty="0" err="1">
                <a:solidFill>
                  <a:prstClr val="white"/>
                </a:solidFill>
              </a:rPr>
              <a:t>Buotte</a:t>
            </a:r>
            <a:r>
              <a:rPr lang="en-US" sz="2200" dirty="0">
                <a:solidFill>
                  <a:prstClr val="white"/>
                </a:solidFill>
              </a:rPr>
              <a:t>*, U. Idaho</a:t>
            </a:r>
          </a:p>
          <a:p>
            <a:pPr algn="ctr" defTabSz="457200"/>
            <a:r>
              <a:rPr lang="en-US" sz="2200" dirty="0" err="1">
                <a:solidFill>
                  <a:prstClr val="white"/>
                </a:solidFill>
              </a:rPr>
              <a:t>Haiganoush</a:t>
            </a:r>
            <a:r>
              <a:rPr lang="en-US" sz="2200" dirty="0">
                <a:solidFill>
                  <a:prstClr val="white"/>
                </a:solidFill>
              </a:rPr>
              <a:t> </a:t>
            </a:r>
            <a:r>
              <a:rPr lang="en-US" sz="2200" dirty="0" err="1">
                <a:solidFill>
                  <a:prstClr val="white"/>
                </a:solidFill>
              </a:rPr>
              <a:t>Preisler</a:t>
            </a:r>
            <a:r>
              <a:rPr lang="en-US" sz="2200" dirty="0">
                <a:solidFill>
                  <a:prstClr val="white"/>
                </a:solidFill>
              </a:rPr>
              <a:t>, USDA Forest Service</a:t>
            </a:r>
          </a:p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Kenneth </a:t>
            </a:r>
            <a:r>
              <a:rPr lang="en-US" sz="2200" dirty="0" err="1">
                <a:solidFill>
                  <a:prstClr val="white"/>
                </a:solidFill>
              </a:rPr>
              <a:t>Raffa</a:t>
            </a:r>
            <a:r>
              <a:rPr lang="en-US" sz="2200" dirty="0">
                <a:solidFill>
                  <a:prstClr val="white"/>
                </a:solidFill>
              </a:rPr>
              <a:t>, U. Wisconsin</a:t>
            </a:r>
          </a:p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Jesse Logan, USDA Forest Service (retired)</a:t>
            </a:r>
          </a:p>
          <a:p>
            <a:pPr algn="ctr" defTabSz="457200"/>
            <a:r>
              <a:rPr lang="en-US" sz="2200" dirty="0">
                <a:solidFill>
                  <a:prstClr val="white"/>
                </a:solidFill>
              </a:rPr>
              <a:t>John </a:t>
            </a:r>
            <a:r>
              <a:rPr lang="en-US" sz="2200" dirty="0" err="1">
                <a:solidFill>
                  <a:prstClr val="white"/>
                </a:solidFill>
              </a:rPr>
              <a:t>Abatzoglou</a:t>
            </a:r>
            <a:r>
              <a:rPr lang="en-US" sz="2200" dirty="0">
                <a:solidFill>
                  <a:prstClr val="white"/>
                </a:solidFill>
              </a:rPr>
              <a:t>, U. Idaho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654" y="62160"/>
            <a:ext cx="8352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000" dirty="0">
                <a:solidFill>
                  <a:srgbClr val="FFFF00"/>
                </a:solidFill>
              </a:rPr>
              <a:t>Climate Change and Bark Beetle Outbreaks in Whitebark Pine Stands of the Western United States</a:t>
            </a:r>
          </a:p>
        </p:txBody>
      </p:sp>
      <p:pic>
        <p:nvPicPr>
          <p:cNvPr id="8" name="Picture 4" descr="ava_beetle_draw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4700588"/>
            <a:ext cx="28749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84275" y="4243388"/>
            <a:ext cx="288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457200"/>
            <a:r>
              <a:rPr lang="en-US" altLang="en-US" sz="1200" dirty="0">
                <a:solidFill>
                  <a:srgbClr val="FFFFFF"/>
                </a:solidFill>
              </a:rPr>
              <a:t>Mountain pine beetle, electron microscope</a:t>
            </a:r>
          </a:p>
          <a:p>
            <a:pPr algn="ctr" defTabSz="457200"/>
            <a:r>
              <a:rPr lang="en-US" altLang="en-US" sz="1200" dirty="0">
                <a:solidFill>
                  <a:srgbClr val="FFFFFF"/>
                </a:solidFill>
              </a:rPr>
              <a:t>Leslie Manning, Canadian Forest Service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8" y="4697413"/>
            <a:ext cx="31543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430838" y="4243388"/>
            <a:ext cx="249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defTabSz="457200"/>
            <a:r>
              <a:rPr lang="en-US" altLang="en-US" sz="1200">
                <a:solidFill>
                  <a:srgbClr val="FFFFFF"/>
                </a:solidFill>
              </a:rPr>
              <a:t>Mountain pine beetle, colored pencil</a:t>
            </a:r>
          </a:p>
          <a:p>
            <a:pPr algn="ctr" defTabSz="457200"/>
            <a:r>
              <a:rPr lang="en-US" altLang="en-US" sz="1200">
                <a:solidFill>
                  <a:srgbClr val="FFFFFF"/>
                </a:solidFill>
              </a:rPr>
              <a:t>Ava H., Age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7428" y="3536965"/>
            <a:ext cx="634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i="1" dirty="0">
                <a:solidFill>
                  <a:prstClr val="white"/>
                </a:solidFill>
              </a:rPr>
              <a:t>Funding:  USGS NWCSC, USDA NIFA (FMEC)</a:t>
            </a:r>
          </a:p>
        </p:txBody>
      </p:sp>
    </p:spTree>
    <p:extLst>
      <p:ext uri="{BB962C8B-B14F-4D97-AF65-F5344CB8AC3E}">
        <p14:creationId xmlns:p14="http://schemas.microsoft.com/office/powerpoint/2010/main" val="96178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wbp_outbre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39" y="4772311"/>
            <a:ext cx="7699322" cy="2066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76072" y="890272"/>
            <a:ext cx="832932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8788" indent="-2841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915988" indent="-28416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r>
              <a:rPr lang="en-US" sz="2600" dirty="0">
                <a:solidFill>
                  <a:srgbClr val="FFFFFF"/>
                </a:solidFill>
                <a:latin typeface="Arial" charset="0"/>
              </a:rPr>
              <a:t>warming winters, drought contributed to recent outbreak in Greater Yellowstone Ecosystem</a:t>
            </a:r>
          </a:p>
          <a:p>
            <a:pPr marL="915988" lvl="1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r>
              <a:rPr lang="en-US" sz="2600" dirty="0">
                <a:solidFill>
                  <a:srgbClr val="FFFFFF"/>
                </a:solidFill>
                <a:latin typeface="Arial" charset="0"/>
              </a:rPr>
              <a:t>clear example of climate change impacts</a:t>
            </a:r>
          </a:p>
          <a:p>
            <a:pPr marL="915988" lvl="1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endParaRPr lang="en-US" sz="2600" dirty="0">
              <a:solidFill>
                <a:srgbClr val="FFFFFF"/>
              </a:solidFill>
              <a:latin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r>
              <a:rPr lang="en-US" sz="2600" dirty="0">
                <a:solidFill>
                  <a:srgbClr val="FFFFFF"/>
                </a:solidFill>
                <a:latin typeface="Arial" charset="0"/>
              </a:rPr>
              <a:t>continued/increased climate suitability in future</a:t>
            </a:r>
          </a:p>
          <a:p>
            <a:pPr marL="457200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endParaRPr lang="en-US" sz="2600" dirty="0">
              <a:solidFill>
                <a:srgbClr val="FFFFFF"/>
              </a:solidFill>
              <a:latin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buFont typeface="Arial"/>
              <a:buChar char="•"/>
              <a:defRPr/>
            </a:pPr>
            <a:r>
              <a:rPr lang="en-US" sz="2600" dirty="0">
                <a:solidFill>
                  <a:srgbClr val="FFFFFF"/>
                </a:solidFill>
                <a:latin typeface="Arial" charset="0"/>
              </a:rPr>
              <a:t>likely similar outcomes in related systems, with some differences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712" y="171640"/>
            <a:ext cx="89185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FFFF00"/>
                </a:solidFill>
                <a:latin typeface="Calibri"/>
                <a:cs typeface="Calibri"/>
              </a:rPr>
              <a:t>Summary</a:t>
            </a:r>
          </a:p>
        </p:txBody>
      </p:sp>
      <p:sp>
        <p:nvSpPr>
          <p:cNvPr id="8" name="Text Box 36"/>
          <p:cNvSpPr txBox="1"/>
          <p:nvPr/>
        </p:nvSpPr>
        <p:spPr>
          <a:xfrm>
            <a:off x="4229100" y="6590974"/>
            <a:ext cx="685800" cy="2476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ctr">
              <a:lnSpc>
                <a:spcPct val="120000"/>
              </a:lnSpc>
            </a:pPr>
            <a:r>
              <a:rPr lang="en-US" sz="1200" i="1" dirty="0">
                <a:solidFill>
                  <a:srgbClr val="FFFFFF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J. Hicke</a:t>
            </a:r>
            <a:endParaRPr lang="en-US" sz="1200" dirty="0">
              <a:solidFill>
                <a:srgbClr val="FFFFFF">
                  <a:lumMod val="75000"/>
                </a:srgbClr>
              </a:solidFill>
              <a:latin typeface="Calibri"/>
              <a:ea typeface="Calibri"/>
              <a:cs typeface="Calibri"/>
            </a:endParaRPr>
          </a:p>
          <a:p>
            <a:pPr defTabSz="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FFFFFF">
                    <a:lumMod val="75000"/>
                  </a:srgbClr>
                </a:solidFill>
                <a:latin typeface="Calibri"/>
                <a:ea typeface="Calibri"/>
                <a:cs typeface="Calibri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972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335" y="1309127"/>
            <a:ext cx="856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beware of unusual content (e.g., videos)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presentation computers are different from yours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if you’d like to show these, ensure you test beforehand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beware of Mac-to-PC or version transitions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PowerPoint files created on a Mac and used on a PC, or on an earlier or later version of PowerPoint, can introduce errors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beware of numbered lists</a:t>
            </a:r>
          </a:p>
        </p:txBody>
      </p:sp>
    </p:spTree>
    <p:extLst>
      <p:ext uri="{BB962C8B-B14F-4D97-AF65-F5344CB8AC3E}">
        <p14:creationId xmlns:p14="http://schemas.microsoft.com/office/powerpoint/2010/main" val="41469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5387" y="1050325"/>
            <a:ext cx="7530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Citations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cite all statements not from your own study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see other guide about citations and plagiarism</a:t>
            </a:r>
          </a:p>
          <a:p>
            <a:pPr marL="1257300" lvl="2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cite all figures that are not your own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cite all photos/images/figures (not doing so is plagiarism!)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cite quotations and use quotes</a:t>
            </a:r>
          </a:p>
        </p:txBody>
      </p:sp>
    </p:spTree>
    <p:extLst>
      <p:ext uri="{BB962C8B-B14F-4D97-AF65-F5344CB8AC3E}">
        <p14:creationId xmlns:p14="http://schemas.microsoft.com/office/powerpoint/2010/main" val="75603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55" y="4243445"/>
            <a:ext cx="3153590" cy="2112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23048" y="6153518"/>
            <a:ext cx="1930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srgbClr val="000000"/>
                </a:solidFill>
              </a:rPr>
              <a:t>Photo James </a:t>
            </a:r>
            <a:r>
              <a:rPr lang="en-US" sz="1100" dirty="0" err="1">
                <a:solidFill>
                  <a:srgbClr val="000000"/>
                </a:solidFill>
              </a:rPr>
              <a:t>Mattil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879" y="1064463"/>
            <a:ext cx="2413000" cy="2959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8229" y="3823156"/>
            <a:ext cx="2169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100" dirty="0">
                <a:solidFill>
                  <a:srgbClr val="FFF8FF"/>
                </a:solidFill>
              </a:rPr>
              <a:t>Photo Richard Perry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5201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err="1">
                <a:solidFill>
                  <a:srgbClr val="FFEA3B"/>
                </a:solidFill>
              </a:rPr>
              <a:t>Whitebark</a:t>
            </a:r>
            <a:r>
              <a:rPr lang="en-US" sz="3200" dirty="0">
                <a:solidFill>
                  <a:srgbClr val="FFEA3B"/>
                </a:solidFill>
              </a:rPr>
              <a:t> pine:  Ecologically important</a:t>
            </a:r>
          </a:p>
          <a:p>
            <a:pPr algn="ctr" defTabSz="457200"/>
            <a:r>
              <a:rPr lang="en-US" sz="2800" i="1" dirty="0">
                <a:solidFill>
                  <a:srgbClr val="FFFEF4"/>
                </a:solidFill>
              </a:rPr>
              <a:t>A keystone and foundation species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88" y="1031095"/>
            <a:ext cx="1952014" cy="23454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2516" y="3092444"/>
            <a:ext cx="2155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800" i="1" dirty="0">
                <a:solidFill>
                  <a:srgbClr val="FFF8FF"/>
                </a:solidFill>
                <a:latin typeface="Arial"/>
              </a:rPr>
              <a:t>fineartamerica.com/featured/red-squirrel-with-pine-cone-gary-beeler.html</a:t>
            </a:r>
          </a:p>
        </p:txBody>
      </p:sp>
      <p:pic>
        <p:nvPicPr>
          <p:cNvPr id="16" name="Picture 15" descr="P100097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64877" y="3308884"/>
            <a:ext cx="2828477" cy="3357803"/>
          </a:xfrm>
          <a:prstGeom prst="rect">
            <a:avLst/>
          </a:prstGeom>
        </p:spPr>
      </p:pic>
      <p:pic>
        <p:nvPicPr>
          <p:cNvPr id="2" name="Picture 1" descr="P1000853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607" y="1079635"/>
            <a:ext cx="3082806" cy="23121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8488" y="3184777"/>
            <a:ext cx="1019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Photo P. Buotte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276" y="6143947"/>
            <a:ext cx="1019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P</a:t>
            </a:r>
            <a:r>
              <a:rPr lang="en-US" sz="1000">
                <a:solidFill>
                  <a:prstClr val="black"/>
                </a:solidFill>
              </a:rPr>
              <a:t>hoto </a:t>
            </a:r>
            <a:r>
              <a:rPr lang="en-US" sz="1000" dirty="0">
                <a:solidFill>
                  <a:prstClr val="black"/>
                </a:solidFill>
              </a:rPr>
              <a:t>P. Buotte</a:t>
            </a:r>
          </a:p>
        </p:txBody>
      </p:sp>
    </p:spTree>
    <p:extLst>
      <p:ext uri="{BB962C8B-B14F-4D97-AF65-F5344CB8AC3E}">
        <p14:creationId xmlns:p14="http://schemas.microsoft.com/office/powerpoint/2010/main" val="1963723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Colors should inform and highlight</a:t>
            </a:r>
          </a:p>
          <a:p>
            <a:pPr algn="ctr"/>
            <a:r>
              <a:rPr lang="en-US" sz="3200" dirty="0"/>
              <a:t> but not distract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535" y="1532238"/>
            <a:ext cx="76735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be aware of color blindness, especially red-green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yellow lines/text on white </a:t>
            </a:r>
            <a:r>
              <a:rPr lang="en-US" sz="2400" dirty="0">
                <a:solidFill>
                  <a:srgbClr val="FFFF00"/>
                </a:solidFill>
              </a:rPr>
              <a:t>background is usually challenging to read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background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dark (black, dark blue) is easiest to read</a:t>
            </a:r>
          </a:p>
        </p:txBody>
      </p:sp>
    </p:spTree>
    <p:extLst>
      <p:ext uri="{BB962C8B-B14F-4D97-AF65-F5344CB8AC3E}">
        <p14:creationId xmlns:p14="http://schemas.microsoft.com/office/powerpoint/2010/main" val="64746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Figures preparation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535" y="1532238"/>
            <a:ext cx="73399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(mostly) same rules as when creating a figures for a paper: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clear, simple, labeled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but figures in talks need to be clearer than in a paper:  audience doesn’t have time to study it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if you have a complicated figure, you can introduce the figure (go over axes, what is plotted, etc.) in a slide or two, perhaps clipping out parts of the figure you eventually show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color figures are easier to read</a:t>
            </a:r>
          </a:p>
        </p:txBody>
      </p:sp>
    </p:spTree>
    <p:extLst>
      <p:ext uri="{BB962C8B-B14F-4D97-AF65-F5344CB8AC3E}">
        <p14:creationId xmlns:p14="http://schemas.microsoft.com/office/powerpoint/2010/main" val="901336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30"/>
            <a:ext cx="4310750" cy="3281087"/>
          </a:xfrm>
          <a:prstGeom prst="rect">
            <a:avLst/>
          </a:prstGeom>
        </p:spPr>
      </p:pic>
      <p:pic>
        <p:nvPicPr>
          <p:cNvPr id="3" name="Picture 7" descr="trend_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50" y="1775018"/>
            <a:ext cx="4833250" cy="37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3548" y="6224873"/>
            <a:ext cx="1254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</a:rPr>
              <a:t>Hicke et al., 2002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0226" y="126981"/>
            <a:ext cx="6561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Color figures are easier to </a:t>
            </a:r>
            <a:r>
              <a:rPr lang="en-US" sz="3200">
                <a:solidFill>
                  <a:srgbClr val="FFFF00"/>
                </a:solidFill>
              </a:rPr>
              <a:t>understand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(but take more work)</a:t>
            </a:r>
          </a:p>
        </p:txBody>
      </p:sp>
    </p:spTree>
    <p:extLst>
      <p:ext uri="{BB962C8B-B14F-4D97-AF65-F5344CB8AC3E}">
        <p14:creationId xmlns:p14="http://schemas.microsoft.com/office/powerpoint/2010/main" val="35920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Time (length) of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4108" y="1120830"/>
            <a:ext cx="6635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know the time limit, and pay careful attention to it when developing your talk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do not go over limit (rude and inconsiderate!)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so practice!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count on an average of 1 slide per minute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will vary depending on your style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too many slides too fast will anger your audience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often:  leave 5 minutes for questions`</a:t>
            </a:r>
          </a:p>
        </p:txBody>
      </p:sp>
    </p:spTree>
    <p:extLst>
      <p:ext uri="{BB962C8B-B14F-4D97-AF65-F5344CB8AC3E}">
        <p14:creationId xmlns:p14="http://schemas.microsoft.com/office/powerpoint/2010/main" val="730371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Text:  Colors/font should inform and highlight but not distract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535" y="1668165"/>
            <a:ext cx="767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color/font can highlight important ideas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color/font can be used to distinguish different sets of text</a:t>
            </a:r>
          </a:p>
        </p:txBody>
      </p:sp>
    </p:spTree>
    <p:extLst>
      <p:ext uri="{BB962C8B-B14F-4D97-AF65-F5344CB8AC3E}">
        <p14:creationId xmlns:p14="http://schemas.microsoft.com/office/powerpoint/2010/main" val="14894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wbp_outbr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00" y="4294338"/>
            <a:ext cx="8358188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425700" y="3872063"/>
            <a:ext cx="4373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i="1" dirty="0">
                <a:solidFill>
                  <a:srgbClr val="FFFFFF"/>
                </a:solidFill>
                <a:latin typeface="Calibri"/>
                <a:cs typeface="Calibri"/>
              </a:rPr>
              <a:t>October 2004, Sylvan Pass, Yellowstone NP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031875" y="723900"/>
            <a:ext cx="6822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57200"/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Mountain pine beetle: High-elevation whitebark pine</a:t>
            </a:r>
          </a:p>
        </p:txBody>
      </p:sp>
      <p:pic>
        <p:nvPicPr>
          <p:cNvPr id="199687" name="Picture 7" descr="pan_mpb_ri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676400"/>
            <a:ext cx="8763000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2133600" y="1309687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457200"/>
            <a:r>
              <a:rPr lang="en-US" i="1" dirty="0">
                <a:solidFill>
                  <a:srgbClr val="FFFFFF"/>
                </a:solidFill>
                <a:latin typeface="Calibri"/>
                <a:cs typeface="Calibri"/>
              </a:rPr>
              <a:t>September 2005, Railroad Ridge, ID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22872" y="80963"/>
            <a:ext cx="509827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57200"/>
            <a:r>
              <a:rPr lang="en-US" sz="3200" dirty="0">
                <a:solidFill>
                  <a:srgbClr val="FFFF00"/>
                </a:solidFill>
                <a:latin typeface="Calibri"/>
                <a:cs typeface="Calibri"/>
              </a:rPr>
              <a:t>Recent bark beetle outbreaks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3617" y="6592116"/>
            <a:ext cx="1176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000" i="1" dirty="0">
                <a:solidFill>
                  <a:srgbClr val="FFFFFF"/>
                </a:solidFill>
              </a:rPr>
              <a:t>Photos:  J. Hicke</a:t>
            </a:r>
          </a:p>
        </p:txBody>
      </p:sp>
    </p:spTree>
    <p:extLst>
      <p:ext uri="{BB962C8B-B14F-4D97-AF65-F5344CB8AC3E}">
        <p14:creationId xmlns:p14="http://schemas.microsoft.com/office/powerpoint/2010/main" val="23392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40727"/>
            <a:ext cx="7506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Size:  everything should be </a:t>
            </a:r>
            <a:r>
              <a:rPr lang="en-US" sz="3200"/>
              <a:t>readable </a:t>
            </a:r>
          </a:p>
          <a:p>
            <a:pPr algn="ctr"/>
            <a:r>
              <a:rPr lang="en-US" sz="3200" dirty="0"/>
              <a:t>from back of room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452" y="1206019"/>
            <a:ext cx="87165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text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title:  larger (32 </a:t>
            </a:r>
            <a:r>
              <a:rPr lang="en-US" sz="2400" dirty="0" err="1"/>
              <a:t>pt</a:t>
            </a:r>
            <a:r>
              <a:rPr lang="en-US" sz="2400" dirty="0"/>
              <a:t> font?)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main text:  24-28 </a:t>
            </a:r>
            <a:r>
              <a:rPr lang="en-US" sz="2400" dirty="0" err="1"/>
              <a:t>pt</a:t>
            </a: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citations:  small (12-16 </a:t>
            </a:r>
            <a:r>
              <a:rPr lang="en-US" sz="2400" dirty="0" err="1"/>
              <a:t>pt</a:t>
            </a:r>
            <a:r>
              <a:rPr lang="en-US" sz="2400" dirty="0"/>
              <a:t>) and not distracting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figures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large enough to be able to read all text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if necessary, add text that duplicates the labels but is larger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the fewer per slide the better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figure out the same aspect ratio between sitting in the back of a large seminar room and sitting at your desk; for me, I need to sit back far enough that my hand covers the display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then review your slides at this distance</a:t>
            </a:r>
          </a:p>
        </p:txBody>
      </p:sp>
    </p:spTree>
    <p:extLst>
      <p:ext uri="{BB962C8B-B14F-4D97-AF65-F5344CB8AC3E}">
        <p14:creationId xmlns:p14="http://schemas.microsoft.com/office/powerpoint/2010/main" val="832457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734" y="1320004"/>
            <a:ext cx="3725631" cy="448613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8338"/>
            <a:ext cx="9109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 dirty="0">
                <a:solidFill>
                  <a:srgbClr val="FFFEF4"/>
                </a:solidFill>
              </a:rPr>
              <a:t>year-round temperatures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2"/>
          <a:stretch/>
        </p:blipFill>
        <p:spPr>
          <a:xfrm>
            <a:off x="4687898" y="1320004"/>
            <a:ext cx="3405551" cy="448613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31151" y="6432552"/>
            <a:ext cx="40817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kern="0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cs typeface="Calibri"/>
              </a:rPr>
              <a:t>Buotte et al., Ecol. App., in press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7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>
                <a:solidFill>
                  <a:srgbClr val="FFEA3B"/>
                </a:solidFill>
              </a:rPr>
              <a:t>1.  </a:t>
            </a:r>
            <a:r>
              <a:rPr lang="en-US" sz="3200" dirty="0">
                <a:solidFill>
                  <a:srgbClr val="FFEA3B"/>
                </a:solidFill>
              </a:rPr>
              <a:t>Climate-beetle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38158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734" y="1320004"/>
            <a:ext cx="3725631" cy="448613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8338"/>
            <a:ext cx="9109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 dirty="0">
                <a:solidFill>
                  <a:srgbClr val="FFFEF4"/>
                </a:solidFill>
              </a:rPr>
              <a:t>year-round temperatures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1179766" y="3378407"/>
            <a:ext cx="44861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      frequency        Probability of tree mortality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2"/>
          <a:stretch/>
        </p:blipFill>
        <p:spPr>
          <a:xfrm>
            <a:off x="4687898" y="1320004"/>
            <a:ext cx="3405551" cy="448613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78636" y="5513782"/>
            <a:ext cx="7184800" cy="3688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                             Fall temp (C)                                         April-Aug temp (C)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31151" y="6432552"/>
            <a:ext cx="40817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kern="0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cs typeface="Calibri"/>
              </a:rPr>
              <a:t>Buotte et al., Ecol. App., in press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7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>
                <a:solidFill>
                  <a:srgbClr val="FFEA3B"/>
                </a:solidFill>
              </a:rPr>
              <a:t>1.  </a:t>
            </a:r>
            <a:r>
              <a:rPr lang="en-US" sz="3200" dirty="0">
                <a:solidFill>
                  <a:srgbClr val="FFEA3B"/>
                </a:solidFill>
              </a:rPr>
              <a:t>Climate-beetle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725017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Delivery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8605" y="1037967"/>
            <a:ext cx="76117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don’t read text (from notes or the slides)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if you really need to, adopt a style that mimics conversation (e.g., don’t talk in a monotone)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look at audience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if possible, avoid looking back at screen (unless using pointer)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make eye contact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focus on positive listeners (builds confidence)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review body language tips by Amy Cuddy (TED talk)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avoid fancy slide transitions, which can be distracting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use simple animations like “appear” and “disappear”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069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Practice makes perfect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827" y="1099751"/>
            <a:ext cx="7444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do not read from notes unless absolutely necessary; you should know your material well enough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you should practice enough times that you don’t have to stall, stutter, and figure out what’s on the slide at beginning of showing a slide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you should have slide order memorized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you need not have the words come out the same every time (although that’s not bad)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but the words should come out smooth</a:t>
            </a:r>
          </a:p>
        </p:txBody>
      </p:sp>
    </p:spTree>
    <p:extLst>
      <p:ext uri="{BB962C8B-B14F-4D97-AF65-F5344CB8AC3E}">
        <p14:creationId xmlns:p14="http://schemas.microsoft.com/office/powerpoint/2010/main" val="312897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Practice makes perfect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067" y="1099751"/>
            <a:ext cx="7663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practice in front of an audience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most valuable is an interested, engaged audience who can give you feedback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when most of your talk is smooth (because you have practiced so much), focus your practice on the slides/figures/sentences that still give you trouble</a:t>
            </a:r>
          </a:p>
        </p:txBody>
      </p:sp>
    </p:spTree>
    <p:extLst>
      <p:ext uri="{BB962C8B-B14F-4D97-AF65-F5344CB8AC3E}">
        <p14:creationId xmlns:p14="http://schemas.microsoft.com/office/powerpoint/2010/main" val="99708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Your actual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867" y="1049180"/>
            <a:ext cx="80433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if you are nervous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practice, practice, practice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review body language tips by Amy Cuddy (TED talk)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dress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dress appropriately (find out from organizer or previous attendee, etc.)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if in doubt, dress up (more formal)</a:t>
            </a:r>
          </a:p>
        </p:txBody>
      </p:sp>
    </p:spTree>
    <p:extLst>
      <p:ext uri="{BB962C8B-B14F-4D97-AF65-F5344CB8AC3E}">
        <p14:creationId xmlns:p14="http://schemas.microsoft.com/office/powerpoint/2010/main" val="2037680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91527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Your actual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981215"/>
            <a:ext cx="86275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(Well) Before </a:t>
            </a:r>
            <a:r>
              <a:rPr lang="en-US" sz="2400" dirty="0"/>
              <a:t>your talk</a:t>
            </a:r>
          </a:p>
          <a:p>
            <a:pPr marL="1257300" lvl="2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test microphone if possible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learn the laser point/slide changer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introduce yourself to the moderator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know how to change slides in PowerPoint (backward as well)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after loading onto presentation computer, go through your slides (critical!!!)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well in advance of your talk to allow you to respond to a problem</a:t>
            </a:r>
          </a:p>
        </p:txBody>
      </p:sp>
    </p:spTree>
    <p:extLst>
      <p:ext uri="{BB962C8B-B14F-4D97-AF65-F5344CB8AC3E}">
        <p14:creationId xmlns:p14="http://schemas.microsoft.com/office/powerpoint/2010/main" val="52278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Text should be able to be read quickly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179" y="1421027"/>
            <a:ext cx="7673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use lists, bullets, phrases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animate text when in a list (like a summary/conclusions)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limit amount of text on a slide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capture the key point(s) only; provide more </a:t>
            </a:r>
            <a:r>
              <a:rPr lang="en-US" sz="2400"/>
              <a:t>details when speaking</a:t>
            </a: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don’t assume your audience knows your acronyms</a:t>
            </a:r>
          </a:p>
        </p:txBody>
      </p:sp>
    </p:spTree>
    <p:extLst>
      <p:ext uri="{BB962C8B-B14F-4D97-AF65-F5344CB8AC3E}">
        <p14:creationId xmlns:p14="http://schemas.microsoft.com/office/powerpoint/2010/main" val="2288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Your actual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635" y="865253"/>
            <a:ext cx="79274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pay attention to previous speakers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are they hard to hear?  why?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are they having trouble with the computer/pointer/slide changer?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ensure you talk loudly enough to be heard (but don’t shout!)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tricky to test, but at least be aware (use audience cues)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at start of talk, ensure microphone is adjusted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there might not be a laser pointer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you may speak in a room with two screens</a:t>
            </a:r>
            <a:r>
              <a:rPr lang="is-IS" sz="2400" dirty="0"/>
              <a:t>…then what?</a:t>
            </a:r>
          </a:p>
          <a:p>
            <a:pPr marL="800100" lvl="1" indent="-342900">
              <a:buFont typeface="Arial" charset="0"/>
              <a:buChar char="•"/>
            </a:pPr>
            <a:r>
              <a:rPr lang="is-IS" sz="2400" dirty="0"/>
              <a:t>use computer mouse and cursor</a:t>
            </a: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practice so that you don’t need a pointer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add arrows to figures to illustrate main points if helpful</a:t>
            </a:r>
          </a:p>
        </p:txBody>
      </p:sp>
    </p:spTree>
    <p:extLst>
      <p:ext uri="{BB962C8B-B14F-4D97-AF65-F5344CB8AC3E}">
        <p14:creationId xmlns:p14="http://schemas.microsoft.com/office/powerpoint/2010/main" val="323666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Your actual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635" y="939113"/>
            <a:ext cx="76735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</a:t>
            </a:r>
          </a:p>
          <a:p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repeat question if faint or there’s a recording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be honest:  say “I don’t know” if you don’t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/>
              <a:t>but better:  </a:t>
            </a:r>
          </a:p>
          <a:p>
            <a:pPr marL="1714500" lvl="3" indent="-342900">
              <a:buFont typeface="Arial" charset="0"/>
              <a:buChar char="•"/>
            </a:pPr>
            <a:r>
              <a:rPr lang="en-US" sz="2400" dirty="0"/>
              <a:t>“I’m not sure, but I suspect that</a:t>
            </a:r>
            <a:r>
              <a:rPr lang="is-IS" sz="2400" dirty="0"/>
              <a:t>…”, or</a:t>
            </a:r>
            <a:endParaRPr lang="en-US" sz="2400" dirty="0"/>
          </a:p>
          <a:p>
            <a:pPr marL="1714500" lvl="3" indent="-342900">
              <a:buFont typeface="Arial" charset="0"/>
              <a:buChar char="•"/>
            </a:pPr>
            <a:r>
              <a:rPr lang="en-US" sz="2400" dirty="0"/>
              <a:t>“Good point; I’ll have to investigate that”, or</a:t>
            </a:r>
          </a:p>
          <a:p>
            <a:pPr marL="1714500" lvl="3" indent="-342900">
              <a:buFont typeface="Arial" charset="0"/>
              <a:buChar char="•"/>
            </a:pPr>
            <a:r>
              <a:rPr lang="en-US" sz="2400" dirty="0"/>
              <a:t>“I’d like to talk to you further about that” (and follow up!)</a:t>
            </a:r>
          </a:p>
          <a:p>
            <a:pPr marL="1714500" lvl="3" indent="-342900"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don’t devolve into an extended one-on-one discussion; okay to say “let’s talk afterward”</a:t>
            </a:r>
          </a:p>
        </p:txBody>
      </p:sp>
    </p:spTree>
    <p:extLst>
      <p:ext uri="{BB962C8B-B14F-4D97-AF65-F5344CB8AC3E}">
        <p14:creationId xmlns:p14="http://schemas.microsoft.com/office/powerpoint/2010/main" val="1945065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File considerations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535" y="1317086"/>
            <a:ext cx="7673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start file names with your last name to make finding or sorting by moderator/organizer (and you!) easier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name your file with meeting name and date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compress figures with PowerPoint option to minimize file size (but not too much so that figures are pixelated/fuzzy)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have multiple backups (thumb drive, cloud storage, accessible email, phone, etc.)</a:t>
            </a:r>
          </a:p>
        </p:txBody>
      </p:sp>
    </p:spTree>
    <p:extLst>
      <p:ext uri="{BB962C8B-B14F-4D97-AF65-F5344CB8AC3E}">
        <p14:creationId xmlns:p14="http://schemas.microsoft.com/office/powerpoint/2010/main" val="25006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91527"/>
            <a:ext cx="7506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Slide layout should allow for </a:t>
            </a:r>
          </a:p>
          <a:p>
            <a:pPr algn="ctr"/>
            <a:r>
              <a:rPr lang="en-US" sz="3200" dirty="0"/>
              <a:t>quick grasp of key idea(s)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1535" y="1413700"/>
            <a:ext cx="76735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slide title can convey key idea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minimal text and figures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if you have text on top of pictures or figures, ensure it can be read easily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use contrasting color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use text “glow”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figures/pictures should not be pixelated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lots of horizontal and vertical whitespace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 find PowerPoint’s defaults boring</a:t>
            </a:r>
          </a:p>
        </p:txBody>
      </p:sp>
    </p:spTree>
    <p:extLst>
      <p:ext uri="{BB962C8B-B14F-4D97-AF65-F5344CB8AC3E}">
        <p14:creationId xmlns:p14="http://schemas.microsoft.com/office/powerpoint/2010/main" val="184189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8806" y="4510564"/>
            <a:ext cx="7866389" cy="211409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4964" y="10890"/>
            <a:ext cx="911409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2900" dirty="0" err="1">
                <a:solidFill>
                  <a:srgbClr val="FFFF00"/>
                </a:solidFill>
                <a:cs typeface="Calibri"/>
              </a:rPr>
              <a:t>Whitebark</a:t>
            </a:r>
            <a:r>
              <a:rPr lang="en-US" sz="2900" dirty="0">
                <a:solidFill>
                  <a:srgbClr val="FFFF00"/>
                </a:solidFill>
                <a:cs typeface="Calibri"/>
              </a:rPr>
              <a:t> pine:  recommended as threatened/endangered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6232" y="6417475"/>
            <a:ext cx="2387600" cy="2308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900" dirty="0">
                <a:solidFill>
                  <a:srgbClr val="EEECE1"/>
                </a:solidFill>
                <a:latin typeface="Arial"/>
              </a:rPr>
              <a:t>Photo Jeff Hicke</a:t>
            </a:r>
          </a:p>
        </p:txBody>
      </p:sp>
      <p:pic>
        <p:nvPicPr>
          <p:cNvPr id="3" name="Picture 2" descr="P1000899.JPG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419" y="1069370"/>
            <a:ext cx="2450747" cy="2565166"/>
          </a:xfrm>
          <a:prstGeom prst="rect">
            <a:avLst/>
          </a:prstGeom>
        </p:spPr>
      </p:pic>
      <p:pic>
        <p:nvPicPr>
          <p:cNvPr id="4" name="Picture 3" descr="P1000979.JPG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5419" y="1344093"/>
            <a:ext cx="2907763" cy="2180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9971" y="3653990"/>
            <a:ext cx="1019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FFFFFF"/>
                </a:solidFill>
              </a:rPr>
              <a:t>Photo P. Buotte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89" y="834137"/>
            <a:ext cx="1937537" cy="2096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367" y="2274454"/>
            <a:ext cx="1849306" cy="2009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94" y="476496"/>
            <a:ext cx="138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>
                <a:solidFill>
                  <a:srgbClr val="FFFEF4"/>
                </a:solidFill>
              </a:rPr>
              <a:t>climate</a:t>
            </a:r>
          </a:p>
        </p:txBody>
      </p:sp>
      <p:sp>
        <p:nvSpPr>
          <p:cNvPr id="12" name="Down Arrow 11"/>
          <p:cNvSpPr/>
          <p:nvPr/>
        </p:nvSpPr>
        <p:spPr>
          <a:xfrm rot="18803643">
            <a:off x="777922" y="2526860"/>
            <a:ext cx="476655" cy="67120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EA3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3414" y="4141232"/>
            <a:ext cx="284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>
                <a:solidFill>
                  <a:srgbClr val="FFFEF4"/>
                </a:solidFill>
              </a:rPr>
              <a:t>mountain pine beetles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7882" y="476496"/>
            <a:ext cx="244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FFEF4"/>
                </a:solidFill>
              </a:rPr>
              <a:t>white </a:t>
            </a:r>
            <a:r>
              <a:rPr lang="en-US">
                <a:solidFill>
                  <a:srgbClr val="FFFEF4"/>
                </a:solidFill>
              </a:rPr>
              <a:t>pine blister rust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5746" y="476496"/>
            <a:ext cx="188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FFEF4"/>
                </a:solidFill>
              </a:rPr>
              <a:t>fire suppression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6766" y="4009105"/>
            <a:ext cx="1431064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 err="1">
                <a:solidFill>
                  <a:srgbClr val="FFFEF4"/>
                </a:solidFill>
                <a:effectLst>
                  <a:glow rad="38100">
                    <a:prstClr val="black"/>
                  </a:glow>
                </a:effectLst>
              </a:rPr>
              <a:t>Warwell</a:t>
            </a:r>
            <a:r>
              <a:rPr lang="en-US" sz="1000" dirty="0">
                <a:solidFill>
                  <a:srgbClr val="FFFEF4"/>
                </a:solidFill>
                <a:effectLst>
                  <a:glow rad="38100">
                    <a:prstClr val="black"/>
                  </a:glow>
                </a:effectLst>
              </a:rPr>
              <a:t> et al., 2007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47464" y="3395944"/>
            <a:ext cx="1431064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srgbClr val="FFFEF4"/>
                </a:solidFill>
                <a:effectLst>
                  <a:glow rad="38100">
                    <a:prstClr val="black"/>
                  </a:glow>
                </a:effectLst>
              </a:rPr>
              <a:t>Photo:  P</a:t>
            </a:r>
            <a:r>
              <a:rPr lang="en-US" sz="1000">
                <a:solidFill>
                  <a:srgbClr val="FFFEF4"/>
                </a:solidFill>
                <a:effectLst>
                  <a:glow rad="38100">
                    <a:prstClr val="black"/>
                  </a:glow>
                </a:effectLst>
              </a:rPr>
              <a:t>. </a:t>
            </a:r>
            <a:r>
              <a:rPr lang="en-US" sz="1000" dirty="0" err="1">
                <a:solidFill>
                  <a:srgbClr val="FFFEF4"/>
                </a:solidFill>
                <a:effectLst>
                  <a:glow rad="38100">
                    <a:prstClr val="black"/>
                  </a:glow>
                </a:effectLst>
              </a:rPr>
              <a:t>Buotte</a:t>
            </a:r>
            <a:endParaRPr lang="en-US" sz="1000" dirty="0">
              <a:solidFill>
                <a:srgbClr val="FFFEF4"/>
              </a:solidFill>
              <a:effectLst>
                <a:glow rad="381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6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635" y="210065"/>
            <a:ext cx="75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5844" y="1238476"/>
            <a:ext cx="7506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Outline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for a longer talk (45 minutes), use an outline that you keep coming back to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for a short talk (10-15 minutes), not necessary?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number sections to provide guidance</a:t>
            </a:r>
          </a:p>
        </p:txBody>
      </p:sp>
    </p:spTree>
    <p:extLst>
      <p:ext uri="{BB962C8B-B14F-4D97-AF65-F5344CB8AC3E}">
        <p14:creationId xmlns:p14="http://schemas.microsoft.com/office/powerpoint/2010/main" val="81362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589" y="169206"/>
            <a:ext cx="64276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500">
                <a:solidFill>
                  <a:srgbClr val="FFFF00"/>
                </a:solidFill>
              </a:rPr>
              <a:t>Study questions</a:t>
            </a:r>
            <a:endParaRPr lang="en-US" sz="35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556" y="976215"/>
            <a:ext cx="77560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14350" defTabSz="457200"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What </a:t>
            </a:r>
            <a:r>
              <a:rPr lang="en-US" sz="2800">
                <a:solidFill>
                  <a:prstClr val="white"/>
                </a:solidFill>
              </a:rPr>
              <a:t>were climate-beetle </a:t>
            </a:r>
            <a:r>
              <a:rPr lang="en-US" sz="2800" dirty="0">
                <a:solidFill>
                  <a:prstClr val="white"/>
                </a:solidFill>
              </a:rPr>
              <a:t>relationships?</a:t>
            </a:r>
          </a:p>
          <a:p>
            <a:pPr marL="527050" indent="-514350" defTabSz="457200">
              <a:buFontTx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527050" indent="-514350" defTabSz="457200"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What were the most important drivers of mountain pine beetle outbreaks in </a:t>
            </a:r>
            <a:r>
              <a:rPr lang="en-US" sz="2800" dirty="0" err="1">
                <a:solidFill>
                  <a:prstClr val="white"/>
                </a:solidFill>
              </a:rPr>
              <a:t>whitebark</a:t>
            </a:r>
            <a:r>
              <a:rPr lang="en-US" sz="2800" dirty="0">
                <a:solidFill>
                  <a:prstClr val="white"/>
                </a:solidFill>
              </a:rPr>
              <a:t> pine stands in the GYE?</a:t>
            </a:r>
          </a:p>
          <a:p>
            <a:pPr marL="527050" indent="-514350" defTabSz="457200">
              <a:buFontTx/>
              <a:buAutoNum type="arabicPeriod"/>
            </a:pPr>
            <a:endParaRPr lang="en-US" sz="2800" dirty="0">
              <a:solidFill>
                <a:prstClr val="white"/>
              </a:solidFill>
            </a:endParaRPr>
          </a:p>
          <a:p>
            <a:pPr marL="527050" indent="-514350" defTabSz="457200"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What are projections of future outbreaks given expected climate change?</a:t>
            </a:r>
          </a:p>
        </p:txBody>
      </p:sp>
      <p:sp>
        <p:nvSpPr>
          <p:cNvPr id="4" name="Text Box 36"/>
          <p:cNvSpPr txBox="1"/>
          <p:nvPr/>
        </p:nvSpPr>
        <p:spPr>
          <a:xfrm>
            <a:off x="4229100" y="6590974"/>
            <a:ext cx="685800" cy="2476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ctr">
              <a:lnSpc>
                <a:spcPct val="120000"/>
              </a:lnSpc>
            </a:pPr>
            <a:r>
              <a:rPr lang="en-US" sz="1200" i="1" dirty="0">
                <a:solidFill>
                  <a:srgbClr val="FFFFFF">
                    <a:lumMod val="75000"/>
                  </a:srgbClr>
                </a:solidFill>
                <a:ea typeface="Calibri"/>
                <a:cs typeface="Calibri"/>
              </a:rPr>
              <a:t>J. Hicke</a:t>
            </a:r>
            <a:endParaRPr lang="en-US" sz="1200" dirty="0">
              <a:solidFill>
                <a:srgbClr val="FFFFFF">
                  <a:lumMod val="75000"/>
                </a:srgbClr>
              </a:solidFill>
              <a:ea typeface="Calibri"/>
              <a:cs typeface="Calibri"/>
            </a:endParaRPr>
          </a:p>
          <a:p>
            <a:pPr defTabSz="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FFFFFF">
                    <a:lumMod val="75000"/>
                  </a:srgbClr>
                </a:solidFill>
                <a:ea typeface="Calibri"/>
                <a:cs typeface="Calibri"/>
              </a:rPr>
              <a:t> </a:t>
            </a:r>
          </a:p>
        </p:txBody>
      </p:sp>
      <p:pic>
        <p:nvPicPr>
          <p:cNvPr id="5" name="Picture 6" descr="wbp_outbr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39" y="4586839"/>
            <a:ext cx="7699322" cy="2066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2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95" y="1191754"/>
            <a:ext cx="5400580" cy="5255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7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>
                <a:solidFill>
                  <a:srgbClr val="FFEA3B"/>
                </a:solidFill>
              </a:rPr>
              <a:t>1.  </a:t>
            </a:r>
            <a:r>
              <a:rPr lang="en-US" sz="3200" dirty="0">
                <a:solidFill>
                  <a:srgbClr val="FFEA3B"/>
                </a:solidFill>
              </a:rPr>
              <a:t>Climate-beetle relationships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9547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>
                <a:solidFill>
                  <a:srgbClr val="FFFEF4"/>
                </a:solidFill>
              </a:rPr>
              <a:t>winter </a:t>
            </a:r>
            <a:r>
              <a:rPr lang="en-US" sz="2800" dirty="0">
                <a:solidFill>
                  <a:srgbClr val="FFFEF4"/>
                </a:solidFill>
              </a:rPr>
              <a:t>mortality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909" y="6077731"/>
            <a:ext cx="4490223" cy="36933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000000"/>
                </a:solidFill>
              </a:rPr>
              <a:t>     Winter minimum temp (C)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7397" y="3607978"/>
            <a:ext cx="295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EB0101"/>
                </a:solidFill>
              </a:rPr>
              <a:t>beetle survival increases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917397" y="4055734"/>
            <a:ext cx="25218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31151" y="6532568"/>
            <a:ext cx="40817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i="1" kern="0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cs typeface="Calibri"/>
              </a:rPr>
              <a:t>Buotte et al., Ecol. App., in press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00039" y="2589078"/>
            <a:ext cx="4490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>
                <a:solidFill>
                  <a:srgbClr val="FFFEF4"/>
                </a:solidFill>
              </a:rPr>
              <a:t>Probability of tree mortality</a:t>
            </a:r>
            <a:endParaRPr lang="en-US" sz="2200" dirty="0">
              <a:solidFill>
                <a:srgbClr val="FFFE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00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3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38.8"/>
</p:tagLst>
</file>

<file path=ppt/theme/theme1.xml><?xml version="1.0" encoding="utf-8"?>
<a:theme xmlns:a="http://schemas.openxmlformats.org/drawingml/2006/main" name="onscreen_slide_siz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screen_slide_size" id="{EF83BFA1-EF62-B448-B171-4C3C6FD96D12}" vid="{134B1C4B-79FA-D448-9CEF-44FB180EEEEF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Theme">
  <a:themeElements>
    <a:clrScheme name="Custom 2">
      <a:dk1>
        <a:sysClr val="windowText" lastClr="000000"/>
      </a:dk1>
      <a:lt1>
        <a:srgbClr val="FFEA3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rgbClr val="FFEA3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rgbClr val="FFEA3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rgbClr val="FFEA3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191</TotalTime>
  <Words>2241</Words>
  <Application>Microsoft Macintosh PowerPoint</Application>
  <PresentationFormat>On-screen Show (4:3)</PresentationFormat>
  <Paragraphs>374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Calibri</vt:lpstr>
      <vt:lpstr>Calibri Light</vt:lpstr>
      <vt:lpstr>Minion Pro Capt</vt:lpstr>
      <vt:lpstr>Times New Roman</vt:lpstr>
      <vt:lpstr>onscreen_slide_size</vt:lpstr>
      <vt:lpstr>Office Theme</vt:lpstr>
      <vt:lpstr>4_Default Design</vt:lpstr>
      <vt:lpstr>2_Office Theme</vt:lpstr>
      <vt:lpstr>3_Office Theme</vt:lpstr>
      <vt:lpstr>1_Default Design</vt:lpstr>
      <vt:lpstr>2_Default Design</vt:lpstr>
      <vt:lpstr>5_Office Theme</vt:lpstr>
      <vt:lpstr>6_Office Theme</vt:lpstr>
      <vt:lpstr>1_Office Theme</vt:lpstr>
      <vt:lpstr>3_Default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Hicke, Jeffrey (jhicke@uidaho.edu)</dc:creator>
  <cp:lastModifiedBy>Jeff Hicke</cp:lastModifiedBy>
  <cp:revision>28</cp:revision>
  <dcterms:created xsi:type="dcterms:W3CDTF">2016-10-31T21:21:50Z</dcterms:created>
  <dcterms:modified xsi:type="dcterms:W3CDTF">2024-03-04T16:28:15Z</dcterms:modified>
</cp:coreProperties>
</file>