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4"/>
  </p:notesMasterIdLst>
  <p:sldIdLst>
    <p:sldId id="256" r:id="rId3"/>
    <p:sldId id="257" r:id="rId4"/>
    <p:sldId id="260" r:id="rId5"/>
    <p:sldId id="262" r:id="rId6"/>
    <p:sldId id="296" r:id="rId7"/>
    <p:sldId id="297" r:id="rId8"/>
    <p:sldId id="285" r:id="rId9"/>
    <p:sldId id="279" r:id="rId10"/>
    <p:sldId id="298" r:id="rId11"/>
    <p:sldId id="287" r:id="rId12"/>
    <p:sldId id="28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64F8D4-0F89-C514-BC1E-11863602BC8F}" name="Jeff Hicke" initials="JAH" userId="Jeff Hick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85"/>
    <p:restoredTop sz="96654"/>
  </p:normalViewPr>
  <p:slideViewPr>
    <p:cSldViewPr snapToGrid="0">
      <p:cViewPr varScale="1">
        <p:scale>
          <a:sx n="150" d="100"/>
          <a:sy n="150" d="100"/>
        </p:scale>
        <p:origin x="16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microsoft.com/office/2018/10/relationships/authors" Target="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35404-6896-F349-913E-70C323BBDE6C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0DEB6-A9AE-BD4B-A1BB-326CB68B3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18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2E252-C856-4DD6-BB81-172BE356B1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36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elevation of around 1676 meters </a:t>
            </a:r>
          </a:p>
          <a:p>
            <a:r>
              <a:rPr lang="en-US" dirty="0"/>
              <a:t>GCP markers across M1 and M2, GPS data recorded with Trimble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22E252-C856-4DD6-BB81-172BE356B1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553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E159-FE73-7645-A591-80D98D10174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3116-8212-FE4B-8994-B198C8801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E159-FE73-7645-A591-80D98D10174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3116-8212-FE4B-8994-B198C8801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E159-FE73-7645-A591-80D98D10174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3116-8212-FE4B-8994-B198C8801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60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restha_The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965" y="119273"/>
            <a:ext cx="823607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65" y="1897812"/>
            <a:ext cx="8236070" cy="466689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36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73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836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5921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22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488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E159-FE73-7645-A591-80D98D10174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3116-8212-FE4B-8994-B198C8801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40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415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3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E159-FE73-7645-A591-80D98D10174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3116-8212-FE4B-8994-B198C8801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E159-FE73-7645-A591-80D98D10174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3116-8212-FE4B-8994-B198C8801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E159-FE73-7645-A591-80D98D10174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3116-8212-FE4B-8994-B198C8801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E159-FE73-7645-A591-80D98D10174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3116-8212-FE4B-8994-B198C8801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E159-FE73-7645-A591-80D98D10174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3116-8212-FE4B-8994-B198C8801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E159-FE73-7645-A591-80D98D10174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3116-8212-FE4B-8994-B198C8801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EE159-FE73-7645-A591-80D98D10174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C3116-8212-FE4B-8994-B198C88016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DEE159-FE73-7645-A591-80D98D10174B}" type="datetimeFigureOut">
              <a:rPr lang="en-US" smtClean="0"/>
              <a:t>11/10/23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C3116-8212-FE4B-8994-B198C88016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5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0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6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62089"/>
            <a:ext cx="7886700" cy="5259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04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remote sensing&#10;&#10;Description automatically generated">
            <a:extLst>
              <a:ext uri="{FF2B5EF4-FFF2-40B4-BE49-F238E27FC236}">
                <a16:creationId xmlns:a16="http://schemas.microsoft.com/office/drawing/2014/main" id="{A016E701-9282-3CBE-6BCB-1DB33BF34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42" y="1474672"/>
            <a:ext cx="5468330" cy="5300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B61CD4-822E-32C3-25A7-5BD7666512EB}"/>
              </a:ext>
            </a:extLst>
          </p:cNvPr>
          <p:cNvSpPr txBox="1"/>
          <p:nvPr/>
        </p:nvSpPr>
        <p:spPr>
          <a:xfrm>
            <a:off x="55418" y="36519"/>
            <a:ext cx="89408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review of remote sensing of forest insect and disease outbreaks:  Bottom-up and top-down considerations for detection and attribution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01F319-5050-35C6-4FDC-159666A3A177}"/>
              </a:ext>
            </a:extLst>
          </p:cNvPr>
          <p:cNvSpPr txBox="1"/>
          <p:nvPr/>
        </p:nvSpPr>
        <p:spPr>
          <a:xfrm>
            <a:off x="180109" y="1832036"/>
            <a:ext cx="293254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A. Hicke, B. C. Bright, R. P. Hanavan, A. T. Hudak, A. J. H. Meddens, A. Shrestha, A. T. Stahl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submitted to </a:t>
            </a:r>
            <a:r>
              <a:rPr lang="en-US" sz="2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Remote Sensing of Environment</a:t>
            </a:r>
            <a:endParaRPr lang="en-US" sz="2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449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63C82EE-F9D7-B4DB-C0C4-960F9D6AA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81"/>
          <a:stretch/>
        </p:blipFill>
        <p:spPr>
          <a:xfrm>
            <a:off x="776980" y="852250"/>
            <a:ext cx="7590039" cy="5905192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704045EE-5C18-13AE-3105-7FB6315C12FD}"/>
              </a:ext>
            </a:extLst>
          </p:cNvPr>
          <p:cNvSpPr/>
          <p:nvPr/>
        </p:nvSpPr>
        <p:spPr>
          <a:xfrm rot="788152">
            <a:off x="7349563" y="2619938"/>
            <a:ext cx="449869" cy="609698"/>
          </a:xfrm>
          <a:prstGeom prst="downArrow">
            <a:avLst/>
          </a:prstGeom>
          <a:solidFill>
            <a:srgbClr val="C0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09E27-2B2A-B394-C0F1-99AC0382AB8E}"/>
              </a:ext>
            </a:extLst>
          </p:cNvPr>
          <p:cNvSpPr txBox="1"/>
          <p:nvPr/>
        </p:nvSpPr>
        <p:spPr>
          <a:xfrm>
            <a:off x="1562099" y="100558"/>
            <a:ext cx="6019801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rgbClr val="FFFF00"/>
                </a:solidFill>
              </a:rPr>
              <a:t>Tree damage map (zoom)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BC144C-61DA-804D-FAE4-10DECC6973EA}"/>
              </a:ext>
            </a:extLst>
          </p:cNvPr>
          <p:cNvSpPr txBox="1"/>
          <p:nvPr/>
        </p:nvSpPr>
        <p:spPr>
          <a:xfrm>
            <a:off x="7373254" y="2147088"/>
            <a:ext cx="8364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top-kill</a:t>
            </a:r>
          </a:p>
        </p:txBody>
      </p:sp>
      <p:sp>
        <p:nvSpPr>
          <p:cNvPr id="11" name="Arrow: Down 12">
            <a:extLst>
              <a:ext uri="{FF2B5EF4-FFF2-40B4-BE49-F238E27FC236}">
                <a16:creationId xmlns:a16="http://schemas.microsoft.com/office/drawing/2014/main" id="{07D5BF3C-8EB5-EC8A-E797-3FFB30346C6C}"/>
              </a:ext>
            </a:extLst>
          </p:cNvPr>
          <p:cNvSpPr/>
          <p:nvPr/>
        </p:nvSpPr>
        <p:spPr>
          <a:xfrm rot="18885470">
            <a:off x="2085232" y="4978234"/>
            <a:ext cx="449869" cy="609698"/>
          </a:xfrm>
          <a:prstGeom prst="downArrow">
            <a:avLst/>
          </a:prstGeom>
          <a:solidFill>
            <a:srgbClr val="C0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C61A5C-98A2-8D4F-1572-2C72E97512CD}"/>
              </a:ext>
            </a:extLst>
          </p:cNvPr>
          <p:cNvSpPr txBox="1"/>
          <p:nvPr/>
        </p:nvSpPr>
        <p:spPr>
          <a:xfrm>
            <a:off x="1562099" y="4603295"/>
            <a:ext cx="4990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red</a:t>
            </a:r>
          </a:p>
        </p:txBody>
      </p:sp>
      <p:sp>
        <p:nvSpPr>
          <p:cNvPr id="20" name="Arrow: Down 12">
            <a:extLst>
              <a:ext uri="{FF2B5EF4-FFF2-40B4-BE49-F238E27FC236}">
                <a16:creationId xmlns:a16="http://schemas.microsoft.com/office/drawing/2014/main" id="{257603C0-E104-64D1-9354-2DDCD39CB82B}"/>
              </a:ext>
            </a:extLst>
          </p:cNvPr>
          <p:cNvSpPr/>
          <p:nvPr/>
        </p:nvSpPr>
        <p:spPr>
          <a:xfrm rot="16200000">
            <a:off x="6030216" y="1087462"/>
            <a:ext cx="449869" cy="609698"/>
          </a:xfrm>
          <a:prstGeom prst="downArrow">
            <a:avLst/>
          </a:prstGeom>
          <a:solidFill>
            <a:srgbClr val="C0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C86895-CBEC-174D-8DFC-B930F3BDF52F}"/>
              </a:ext>
            </a:extLst>
          </p:cNvPr>
          <p:cNvSpPr txBox="1"/>
          <p:nvPr/>
        </p:nvSpPr>
        <p:spPr>
          <a:xfrm>
            <a:off x="5252717" y="1207645"/>
            <a:ext cx="579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gray</a:t>
            </a:r>
          </a:p>
        </p:txBody>
      </p:sp>
    </p:spTree>
    <p:extLst>
      <p:ext uri="{BB962C8B-B14F-4D97-AF65-F5344CB8AC3E}">
        <p14:creationId xmlns:p14="http://schemas.microsoft.com/office/powerpoint/2010/main" val="32607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lant&#10;&#10;Description automatically generated">
            <a:extLst>
              <a:ext uri="{FF2B5EF4-FFF2-40B4-BE49-F238E27FC236}">
                <a16:creationId xmlns:a16="http://schemas.microsoft.com/office/drawing/2014/main" id="{C6DD0333-7A60-1C4D-D117-1EF9B09EF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6812"/>
          <a:stretch/>
        </p:blipFill>
        <p:spPr>
          <a:xfrm>
            <a:off x="23555" y="1845908"/>
            <a:ext cx="5806393" cy="4940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1F447D-E697-6DED-D6EB-3148EBFD5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2"/>
          <a:stretch/>
        </p:blipFill>
        <p:spPr>
          <a:xfrm>
            <a:off x="5893125" y="1320083"/>
            <a:ext cx="3197824" cy="5452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BAD09C-7D31-9FCB-2D53-57CF543D887A}"/>
              </a:ext>
            </a:extLst>
          </p:cNvPr>
          <p:cNvSpPr txBox="1"/>
          <p:nvPr/>
        </p:nvSpPr>
        <p:spPr>
          <a:xfrm>
            <a:off x="1197771" y="30568"/>
            <a:ext cx="671606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rgbClr val="FFFF00"/>
                </a:solidFill>
              </a:rPr>
              <a:t>Tree damage map for study site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C5C571-1366-8785-FDEF-3D2B1D8B28A1}"/>
              </a:ext>
            </a:extLst>
          </p:cNvPr>
          <p:cNvSpPr txBox="1"/>
          <p:nvPr/>
        </p:nvSpPr>
        <p:spPr>
          <a:xfrm>
            <a:off x="53051" y="722794"/>
            <a:ext cx="5619871" cy="106182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mostly healthy trees (78% of 15,513)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damaged trees were mostly top-kill (84%)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average length of top-kill: 25% of tree height</a:t>
            </a:r>
          </a:p>
        </p:txBody>
      </p:sp>
    </p:spTree>
    <p:extLst>
      <p:ext uri="{BB962C8B-B14F-4D97-AF65-F5344CB8AC3E}">
        <p14:creationId xmlns:p14="http://schemas.microsoft.com/office/powerpoint/2010/main" val="32241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8CD69-5C09-ACA8-CD1F-51D87317F3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3516" r="11530" b="63073"/>
          <a:stretch/>
        </p:blipFill>
        <p:spPr bwMode="auto">
          <a:xfrm>
            <a:off x="216831" y="2087418"/>
            <a:ext cx="8517113" cy="4322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1AD9A5-2B7E-02F6-B8C4-B352015F6D3A}"/>
              </a:ext>
            </a:extLst>
          </p:cNvPr>
          <p:cNvSpPr txBox="1"/>
          <p:nvPr/>
        </p:nvSpPr>
        <p:spPr>
          <a:xfrm>
            <a:off x="697730" y="0"/>
            <a:ext cx="77485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Described remote sensing-related signatures of insects and diseases in western US</a:t>
            </a:r>
            <a:endParaRPr lang="en-US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522DCF-8EC6-2146-1B45-5B027DDE2DAB}"/>
              </a:ext>
            </a:extLst>
          </p:cNvPr>
          <p:cNvSpPr txBox="1"/>
          <p:nvPr/>
        </p:nvSpPr>
        <p:spPr>
          <a:xfrm>
            <a:off x="1099127" y="1289930"/>
            <a:ext cx="69457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including variability within and among agents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03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1DDD36-24FA-53BA-5450-335167E1C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292" y="1125401"/>
            <a:ext cx="6091415" cy="55975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6121C4-738F-4171-CAF0-34CC45A03FCF}"/>
              </a:ext>
            </a:extLst>
          </p:cNvPr>
          <p:cNvSpPr txBox="1"/>
          <p:nvPr/>
        </p:nvSpPr>
        <p:spPr>
          <a:xfrm>
            <a:off x="0" y="0"/>
            <a:ext cx="90847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Reviewed remote sensing technologies and methods for detecting and attributing insects and diseases</a:t>
            </a:r>
            <a:endParaRPr lang="en-US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222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numbers and a number on it&#10;&#10;Description automatically generated">
            <a:extLst>
              <a:ext uri="{FF2B5EF4-FFF2-40B4-BE49-F238E27FC236}">
                <a16:creationId xmlns:a16="http://schemas.microsoft.com/office/drawing/2014/main" id="{7D493FC5-5095-E84D-A720-3BE0BD226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28" y="1356212"/>
            <a:ext cx="4761346" cy="4761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E7A7B-4455-EA5C-7DCA-6336B18D86B2}"/>
              </a:ext>
            </a:extLst>
          </p:cNvPr>
          <p:cNvSpPr txBox="1"/>
          <p:nvPr/>
        </p:nvSpPr>
        <p:spPr>
          <a:xfrm>
            <a:off x="623455" y="0"/>
            <a:ext cx="7897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Characterized attribution studies </a:t>
            </a:r>
            <a:endParaRPr lang="en-US" sz="32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A09849-7605-9225-95B5-40B3F5ACC678}"/>
              </a:ext>
            </a:extLst>
          </p:cNvPr>
          <p:cNvSpPr txBox="1"/>
          <p:nvPr/>
        </p:nvSpPr>
        <p:spPr>
          <a:xfrm>
            <a:off x="96981" y="1094449"/>
            <a:ext cx="372687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Study T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ypes based on level of attribution:</a:t>
            </a:r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/>
            <a:r>
              <a:rPr lang="en-US" sz="20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 1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studies that lump insects with other disturbance types into one class (9 studies)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/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/>
            <a:r>
              <a:rPr lang="en-US" sz="20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 2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studies that separate one insect guild/species class from other disturbance types (7 studies)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/>
            <a:endParaRPr lang="en-US" sz="2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28600" lvl="1"/>
            <a:r>
              <a:rPr lang="en-US" sz="20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Type 3</a:t>
            </a:r>
            <a:r>
              <a:rPr lang="en-US" sz="2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studies that separate &gt;1 insect guild/species (2 studies)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24BF4A-5C92-A58E-E73E-FE60E849AFA4}"/>
              </a:ext>
            </a:extLst>
          </p:cNvPr>
          <p:cNvSpPr txBox="1"/>
          <p:nvPr/>
        </p:nvSpPr>
        <p:spPr>
          <a:xfrm>
            <a:off x="4978400" y="909783"/>
            <a:ext cx="3115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large errors:  challenging to do!</a:t>
            </a:r>
          </a:p>
        </p:txBody>
      </p:sp>
    </p:spTree>
    <p:extLst>
      <p:ext uri="{BB962C8B-B14F-4D97-AF65-F5344CB8AC3E}">
        <p14:creationId xmlns:p14="http://schemas.microsoft.com/office/powerpoint/2010/main" val="1484261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1038" y="139606"/>
            <a:ext cx="8481923" cy="2105025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Combining reflectances and three-dimensional data from drone imagery to detect forest insect damage: An evaluation in the northern Rocky Mountains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2A3922F-F2DA-47C6-9E81-82CDDBC421BE}"/>
              </a:ext>
            </a:extLst>
          </p:cNvPr>
          <p:cNvSpPr txBox="1">
            <a:spLocks/>
          </p:cNvSpPr>
          <p:nvPr/>
        </p:nvSpPr>
        <p:spPr>
          <a:xfrm>
            <a:off x="69669" y="2561942"/>
            <a:ext cx="9004662" cy="70159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2000" dirty="0">
                <a:solidFill>
                  <a:prstClr val="white"/>
                </a:solidFill>
                <a:latin typeface="Calibri" panose="020F0502020204030204"/>
              </a:rPr>
              <a:t>Abhinav Shrestha, Jeffrey A. Hicke, Arjan J. H. Meddens, Jason Karl, Amanda Stahl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E9F4E9-4C68-AD61-3E4A-C934F7F3D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2962" y="5659682"/>
            <a:ext cx="312127" cy="273844"/>
          </a:xfrm>
        </p:spPr>
        <p:txBody>
          <a:bodyPr/>
          <a:lstStyle/>
          <a:p>
            <a:pPr defTabSz="685800"/>
            <a:fld id="{330EA680-D336-4FF7-8B7A-9848BB0A1C32}" type="slidenum">
              <a:rPr lang="en-US" sz="1350">
                <a:solidFill>
                  <a:prstClr val="white"/>
                </a:solidFill>
                <a:latin typeface="Calibri" panose="020F0502020204030204"/>
              </a:rPr>
              <a:pPr defTabSz="685800"/>
              <a:t>5</a:t>
            </a:fld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A person taking a picture of a helicopter in the woods&#10;&#10;Description automatically generated with low confidence">
            <a:extLst>
              <a:ext uri="{FF2B5EF4-FFF2-40B4-BE49-F238E27FC236}">
                <a16:creationId xmlns:a16="http://schemas.microsoft.com/office/drawing/2014/main" id="{35E5A300-CD8C-1D67-8CFD-CC6AD130F3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14" r="4080"/>
          <a:stretch/>
        </p:blipFill>
        <p:spPr>
          <a:xfrm>
            <a:off x="104504" y="3783861"/>
            <a:ext cx="3285313" cy="2547270"/>
          </a:xfrm>
          <a:prstGeom prst="rect">
            <a:avLst/>
          </a:prstGeom>
        </p:spPr>
      </p:pic>
      <p:pic>
        <p:nvPicPr>
          <p:cNvPr id="10" name="Picture 9" descr="A group of trees with blue sky&#10;&#10;Description automatically generated">
            <a:extLst>
              <a:ext uri="{FF2B5EF4-FFF2-40B4-BE49-F238E27FC236}">
                <a16:creationId xmlns:a16="http://schemas.microsoft.com/office/drawing/2014/main" id="{94CDE90D-08A9-49B3-F810-88321AAC7F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261" t="18614" r="7374"/>
          <a:stretch/>
        </p:blipFill>
        <p:spPr>
          <a:xfrm>
            <a:off x="3492141" y="3290043"/>
            <a:ext cx="3030584" cy="3402705"/>
          </a:xfrm>
          <a:prstGeom prst="rect">
            <a:avLst/>
          </a:prstGeom>
        </p:spPr>
      </p:pic>
      <p:pic>
        <p:nvPicPr>
          <p:cNvPr id="12" name="Picture 11" descr="A tree with no leaves&#10;&#10;Description automatically generated">
            <a:extLst>
              <a:ext uri="{FF2B5EF4-FFF2-40B4-BE49-F238E27FC236}">
                <a16:creationId xmlns:a16="http://schemas.microsoft.com/office/drawing/2014/main" id="{96121EB5-A805-5161-34FA-C1236E2923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211" r="8346" b="11084"/>
          <a:stretch/>
        </p:blipFill>
        <p:spPr>
          <a:xfrm rot="5400000">
            <a:off x="6127361" y="3834988"/>
            <a:ext cx="3402706" cy="230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0A48853-BE98-8E85-36D3-D1DD90334B8B}"/>
              </a:ext>
            </a:extLst>
          </p:cNvPr>
          <p:cNvGrpSpPr/>
          <p:nvPr/>
        </p:nvGrpSpPr>
        <p:grpSpPr>
          <a:xfrm>
            <a:off x="4579305" y="2468015"/>
            <a:ext cx="4379181" cy="2133170"/>
            <a:chOff x="4498325" y="2913529"/>
            <a:chExt cx="4379181" cy="2133170"/>
          </a:xfrm>
        </p:grpSpPr>
        <p:pic>
          <p:nvPicPr>
            <p:cNvPr id="2" name="Picture 1" descr="A collage of images of trees&#10;&#10;Description automatically generated">
              <a:extLst>
                <a:ext uri="{FF2B5EF4-FFF2-40B4-BE49-F238E27FC236}">
                  <a16:creationId xmlns:a16="http://schemas.microsoft.com/office/drawing/2014/main" id="{FB2FD3F1-2967-AB0D-7BA5-5FB0EF3BCF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744" r="62594"/>
            <a:stretch/>
          </p:blipFill>
          <p:spPr>
            <a:xfrm>
              <a:off x="4498325" y="2913529"/>
              <a:ext cx="2808064" cy="2133170"/>
            </a:xfrm>
            <a:prstGeom prst="rect">
              <a:avLst/>
            </a:prstGeom>
          </p:spPr>
        </p:pic>
        <p:pic>
          <p:nvPicPr>
            <p:cNvPr id="3" name="Picture 2" descr="A collage of images of trees&#10;&#10;Description automatically generated">
              <a:extLst>
                <a:ext uri="{FF2B5EF4-FFF2-40B4-BE49-F238E27FC236}">
                  <a16:creationId xmlns:a16="http://schemas.microsoft.com/office/drawing/2014/main" id="{6A4236AD-8E76-D576-7F38-021F33CEC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18" t="66915"/>
            <a:stretch/>
          </p:blipFill>
          <p:spPr>
            <a:xfrm>
              <a:off x="7306389" y="2913529"/>
              <a:ext cx="1571117" cy="2116724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E36E8E9-D3DF-FF83-1E12-E7FB2BEAA9B7}"/>
              </a:ext>
            </a:extLst>
          </p:cNvPr>
          <p:cNvSpPr txBox="1"/>
          <p:nvPr/>
        </p:nvSpPr>
        <p:spPr>
          <a:xfrm>
            <a:off x="258027" y="1230868"/>
            <a:ext cx="4061457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500" dirty="0">
                <a:solidFill>
                  <a:schemeClr val="bg2"/>
                </a:solidFill>
              </a:rPr>
              <a:t>segment study area into tree objects</a:t>
            </a:r>
          </a:p>
          <a:p>
            <a:pPr marL="457200" indent="-457200">
              <a:buFont typeface="+mj-lt"/>
              <a:buAutoNum type="arabicPeriod"/>
            </a:pPr>
            <a:endParaRPr lang="en-US" sz="2500" dirty="0">
              <a:solidFill>
                <a:schemeClr val="bg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500" dirty="0">
              <a:solidFill>
                <a:schemeClr val="bg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500" dirty="0">
              <a:solidFill>
                <a:schemeClr val="bg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500" dirty="0">
                <a:solidFill>
                  <a:schemeClr val="bg2"/>
                </a:solidFill>
              </a:rPr>
              <a:t>classify points in 3D space</a:t>
            </a:r>
          </a:p>
          <a:p>
            <a:pPr marL="457200" indent="-457200">
              <a:buFont typeface="+mj-lt"/>
              <a:buAutoNum type="arabicPeriod"/>
            </a:pPr>
            <a:endParaRPr lang="en-US" sz="2500" dirty="0">
              <a:solidFill>
                <a:schemeClr val="bg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500" dirty="0">
              <a:solidFill>
                <a:schemeClr val="bg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500" dirty="0">
              <a:solidFill>
                <a:schemeClr val="bg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500" dirty="0">
              <a:solidFill>
                <a:schemeClr val="bg2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sz="2500" dirty="0">
              <a:solidFill>
                <a:schemeClr val="bg2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500" dirty="0">
                <a:solidFill>
                  <a:schemeClr val="bg2"/>
                </a:solidFill>
              </a:rPr>
              <a:t>estimate tree-level damage metrics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902B3-9712-5F4A-A425-A7642E55E474}"/>
              </a:ext>
            </a:extLst>
          </p:cNvPr>
          <p:cNvSpPr txBox="1"/>
          <p:nvPr/>
        </p:nvSpPr>
        <p:spPr>
          <a:xfrm>
            <a:off x="1199150" y="229496"/>
            <a:ext cx="2808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Objectives</a:t>
            </a:r>
          </a:p>
        </p:txBody>
      </p:sp>
      <p:pic>
        <p:nvPicPr>
          <p:cNvPr id="11" name="Picture 10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A707E4F2-BEC7-7EBB-D9FB-9D83AB3196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69"/>
          <a:stretch/>
        </p:blipFill>
        <p:spPr>
          <a:xfrm>
            <a:off x="5059905" y="218536"/>
            <a:ext cx="3417981" cy="20246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A65A2E-E8C5-7AC8-DCAB-04BA0EF7AF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92" b="33762"/>
          <a:stretch/>
        </p:blipFill>
        <p:spPr>
          <a:xfrm>
            <a:off x="5582981" y="4809553"/>
            <a:ext cx="2371828" cy="19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97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AA3AFFC-0E95-9735-0F25-B18E013A7F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1068" r="15185" b="34814"/>
          <a:stretch/>
        </p:blipFill>
        <p:spPr>
          <a:xfrm>
            <a:off x="5886147" y="4605422"/>
            <a:ext cx="2773128" cy="1997020"/>
          </a:xfrm>
          <a:prstGeom prst="rect">
            <a:avLst/>
          </a:prstGeom>
        </p:spPr>
      </p:pic>
      <p:pic>
        <p:nvPicPr>
          <p:cNvPr id="17" name="Picture 16" descr="A map of a forest with a map and a map of the area&#10;&#10;Description automatically generated">
            <a:extLst>
              <a:ext uri="{FF2B5EF4-FFF2-40B4-BE49-F238E27FC236}">
                <a16:creationId xmlns:a16="http://schemas.microsoft.com/office/drawing/2014/main" id="{B64C5922-B98A-F6C1-58F8-DB2C9A0956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/>
          <a:stretch/>
        </p:blipFill>
        <p:spPr>
          <a:xfrm>
            <a:off x="222620" y="1485894"/>
            <a:ext cx="5148268" cy="41529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8EE1F5-2D50-03E0-0161-053B788BD5C3}"/>
              </a:ext>
            </a:extLst>
          </p:cNvPr>
          <p:cNvSpPr txBox="1"/>
          <p:nvPr/>
        </p:nvSpPr>
        <p:spPr>
          <a:xfrm>
            <a:off x="1743891" y="131339"/>
            <a:ext cx="56562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Study area and drone mission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FB2876-4472-8DB3-CB81-BB82DCC39412}"/>
              </a:ext>
            </a:extLst>
          </p:cNvPr>
          <p:cNvSpPr txBox="1"/>
          <p:nvPr/>
        </p:nvSpPr>
        <p:spPr>
          <a:xfrm>
            <a:off x="5528248" y="1254068"/>
            <a:ext cx="348892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DJI Matrice-210 drone</a:t>
            </a:r>
          </a:p>
          <a:p>
            <a:pPr marL="285750" lvl="1" indent="-200025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MicaSense</a:t>
            </a:r>
            <a:r>
              <a:rPr lang="en-US" sz="2200" dirty="0">
                <a:solidFill>
                  <a:schemeClr val="bg1"/>
                </a:solidFill>
              </a:rPr>
              <a:t> MX-</a:t>
            </a:r>
            <a:r>
              <a:rPr lang="en-US" sz="2200" dirty="0" err="1">
                <a:solidFill>
                  <a:schemeClr val="bg1"/>
                </a:solidFill>
              </a:rPr>
              <a:t>RedEdge</a:t>
            </a:r>
            <a:r>
              <a:rPr lang="en-US" sz="2200" dirty="0">
                <a:solidFill>
                  <a:schemeClr val="bg1"/>
                </a:solidFill>
              </a:rPr>
              <a:t> sensor (5-band calibrated sensor)</a:t>
            </a:r>
          </a:p>
          <a:p>
            <a:pPr marL="285750" lvl="1" indent="-200025"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Zenmuse</a:t>
            </a:r>
            <a:r>
              <a:rPr lang="en-US" sz="2200" dirty="0">
                <a:solidFill>
                  <a:schemeClr val="bg1"/>
                </a:solidFill>
              </a:rPr>
              <a:t> XT2 RGB and thermal cameras</a:t>
            </a:r>
          </a:p>
          <a:p>
            <a:pPr marL="214313" indent="-214313"/>
            <a:endParaRPr lang="en-US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Ground control points across study area</a:t>
            </a:r>
          </a:p>
        </p:txBody>
      </p:sp>
    </p:spTree>
    <p:extLst>
      <p:ext uri="{BB962C8B-B14F-4D97-AF65-F5344CB8AC3E}">
        <p14:creationId xmlns:p14="http://schemas.microsoft.com/office/powerpoint/2010/main" val="821831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D4DA1B-6D61-1952-F204-427724B3BAD5}"/>
              </a:ext>
            </a:extLst>
          </p:cNvPr>
          <p:cNvSpPr txBox="1"/>
          <p:nvPr/>
        </p:nvSpPr>
        <p:spPr>
          <a:xfrm>
            <a:off x="4161808" y="6242009"/>
            <a:ext cx="110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true color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FE203E-BA05-321D-006B-6DAEA7CCAA6C}"/>
              </a:ext>
            </a:extLst>
          </p:cNvPr>
          <p:cNvSpPr txBox="1"/>
          <p:nvPr/>
        </p:nvSpPr>
        <p:spPr>
          <a:xfrm>
            <a:off x="6912357" y="6242009"/>
            <a:ext cx="1379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classification</a:t>
            </a:r>
          </a:p>
        </p:txBody>
      </p:sp>
      <p:pic>
        <p:nvPicPr>
          <p:cNvPr id="3" name="Picture 2" descr="A green and red tower with Watts Tower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1AA5C3DE-454B-C466-E01A-049ED06582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292"/>
          <a:stretch/>
        </p:blipFill>
        <p:spPr>
          <a:xfrm>
            <a:off x="3251491" y="1915886"/>
            <a:ext cx="5759102" cy="43156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64EA89-CA9E-741F-0D8A-96A7DCB2D08A}"/>
              </a:ext>
            </a:extLst>
          </p:cNvPr>
          <p:cNvSpPr txBox="1"/>
          <p:nvPr/>
        </p:nvSpPr>
        <p:spPr>
          <a:xfrm>
            <a:off x="758411" y="156987"/>
            <a:ext cx="762717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rgbClr val="FFFF00"/>
                </a:solidFill>
              </a:rPr>
              <a:t>Final model for classification of 3D points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CE33B8-3223-E32E-8DDD-6D21AE25FDE8}"/>
              </a:ext>
            </a:extLst>
          </p:cNvPr>
          <p:cNvSpPr txBox="1"/>
          <p:nvPr/>
        </p:nvSpPr>
        <p:spPr>
          <a:xfrm>
            <a:off x="133407" y="1282657"/>
            <a:ext cx="305543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Classes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green=healthy foliage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red=dead foliage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gray=no foliage (twigs, branches)</a:t>
            </a:r>
          </a:p>
          <a:p>
            <a:pPr marL="460375" lvl="1" indent="-230188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</a:rPr>
              <a:t>black=shadow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Variables: RBI, NDVI, Red edge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66C2B4-339D-7D45-6292-46211641BC23}"/>
              </a:ext>
            </a:extLst>
          </p:cNvPr>
          <p:cNvSpPr txBox="1"/>
          <p:nvPr/>
        </p:nvSpPr>
        <p:spPr>
          <a:xfrm>
            <a:off x="3858328" y="1412965"/>
            <a:ext cx="454542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</a:rPr>
              <a:t>overall accuracy:  98.6%</a:t>
            </a:r>
          </a:p>
        </p:txBody>
      </p:sp>
    </p:spTree>
    <p:extLst>
      <p:ext uri="{BB962C8B-B14F-4D97-AF65-F5344CB8AC3E}">
        <p14:creationId xmlns:p14="http://schemas.microsoft.com/office/powerpoint/2010/main" val="3798424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C0A64A-0FD0-944E-49BB-2B2514BD8E1A}"/>
              </a:ext>
            </a:extLst>
          </p:cNvPr>
          <p:cNvSpPr txBox="1"/>
          <p:nvPr/>
        </p:nvSpPr>
        <p:spPr>
          <a:xfrm>
            <a:off x="758411" y="35065"/>
            <a:ext cx="7627177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>
                <a:solidFill>
                  <a:srgbClr val="FFFF00"/>
                </a:solidFill>
              </a:rPr>
              <a:t>Tree-level damage metrics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7B35BC-D1DF-6FB1-30DE-E1ABBD97CD72}"/>
              </a:ext>
            </a:extLst>
          </p:cNvPr>
          <p:cNvSpPr txBox="1"/>
          <p:nvPr/>
        </p:nvSpPr>
        <p:spPr>
          <a:xfrm>
            <a:off x="396404" y="982176"/>
            <a:ext cx="4556597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%points in damage classes: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major damage: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red trees, gray trees, </a:t>
            </a:r>
            <a:r>
              <a:rPr lang="en-US" sz="2600" dirty="0" err="1">
                <a:solidFill>
                  <a:schemeClr val="bg1"/>
                </a:solidFill>
              </a:rPr>
              <a:t>red+gray</a:t>
            </a:r>
            <a:r>
              <a:rPr lang="en-US" sz="2600" dirty="0">
                <a:solidFill>
                  <a:schemeClr val="bg1"/>
                </a:solidFill>
              </a:rPr>
              <a:t> trees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minor and moderate damage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6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top-kill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presence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length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</a:rPr>
              <a:t>live crown ratio </a:t>
            </a:r>
          </a:p>
        </p:txBody>
      </p:sp>
      <p:pic>
        <p:nvPicPr>
          <p:cNvPr id="7" name="Content Placeholder 4" descr="A tree with a graph showing the same tree&#10;&#10;Description automatically generated with medium confidence">
            <a:extLst>
              <a:ext uri="{FF2B5EF4-FFF2-40B4-BE49-F238E27FC236}">
                <a16:creationId xmlns:a16="http://schemas.microsoft.com/office/drawing/2014/main" id="{2D36E324-7DC2-8997-B682-6FE12637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437"/>
          <a:stretch/>
        </p:blipFill>
        <p:spPr>
          <a:xfrm>
            <a:off x="5386412" y="1349545"/>
            <a:ext cx="3466404" cy="52205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C72948-78A6-8BC0-537D-F5D9B076F819}"/>
              </a:ext>
            </a:extLst>
          </p:cNvPr>
          <p:cNvSpPr txBox="1"/>
          <p:nvPr/>
        </p:nvSpPr>
        <p:spPr>
          <a:xfrm>
            <a:off x="5675282" y="949435"/>
            <a:ext cx="28886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top-kill algorithm</a:t>
            </a:r>
          </a:p>
        </p:txBody>
      </p:sp>
    </p:spTree>
    <p:extLst>
      <p:ext uri="{BB962C8B-B14F-4D97-AF65-F5344CB8AC3E}">
        <p14:creationId xmlns:p14="http://schemas.microsoft.com/office/powerpoint/2010/main" val="3058855678"/>
      </p:ext>
    </p:extLst>
  </p:cSld>
  <p:clrMapOvr>
    <a:masterClrMapping/>
  </p:clrMapOvr>
</p:sld>
</file>

<file path=ppt/theme/theme1.xml><?xml version="1.0" encoding="utf-8"?>
<a:theme xmlns:a="http://schemas.openxmlformats.org/drawingml/2006/main" name="Aspect_4_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pect_4_3" id="{8C24412B-3F16-4649-B76F-9667E9E8D0B8}" vid="{68F9F130-B9DC-4E40-AD37-8755722194C9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Aspect_4_3</Template>
  <TotalTime>101</TotalTime>
  <Words>394</Words>
  <Application>Microsoft Macintosh PowerPoint</Application>
  <PresentationFormat>On-screen Show (4:3)</PresentationFormat>
  <Paragraphs>74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Aspect_4_3</vt:lpstr>
      <vt:lpstr>office theme</vt:lpstr>
      <vt:lpstr>PowerPoint Presentation</vt:lpstr>
      <vt:lpstr>PowerPoint Presentation</vt:lpstr>
      <vt:lpstr>PowerPoint Presentation</vt:lpstr>
      <vt:lpstr>PowerPoint Presentation</vt:lpstr>
      <vt:lpstr>Combining reflectances and three-dimensional data from drone imagery to detect forest insect damage: An evaluation in the northern Rocky Mountains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Hicke</dc:creator>
  <cp:lastModifiedBy>Jeff Hicke</cp:lastModifiedBy>
  <cp:revision>8</cp:revision>
  <dcterms:created xsi:type="dcterms:W3CDTF">2023-11-08T22:56:05Z</dcterms:created>
  <dcterms:modified xsi:type="dcterms:W3CDTF">2023-11-11T00:13:15Z</dcterms:modified>
</cp:coreProperties>
</file>