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5620"/>
    <p:restoredTop sz="94660"/>
  </p:normalViewPr>
  <p:slideViewPr>
    <p:cSldViewPr snapToObjects="1">
      <p:cViewPr>
        <p:scale>
          <a:sx n="55" d="100"/>
          <a:sy n="55" d="100"/>
        </p:scale>
        <p:origin x="-1500" y="-12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305B-E8EE-534F-95E4-EF5DB9B51E8D}" type="datetimeFigureOut">
              <a:rPr lang="en-US" smtClean="0"/>
              <a:pPr/>
              <a:t>11/14/2008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B388-384E-C645-987B-5515D6E41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305B-E8EE-534F-95E4-EF5DB9B51E8D}" type="datetimeFigureOut">
              <a:rPr lang="en-US" smtClean="0"/>
              <a:pPr/>
              <a:t>11/14/2008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B388-384E-C645-987B-5515D6E41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305B-E8EE-534F-95E4-EF5DB9B51E8D}" type="datetimeFigureOut">
              <a:rPr lang="en-US" smtClean="0"/>
              <a:pPr/>
              <a:t>11/14/2008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B388-384E-C645-987B-5515D6E41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305B-E8EE-534F-95E4-EF5DB9B51E8D}" type="datetimeFigureOut">
              <a:rPr lang="en-US" smtClean="0"/>
              <a:pPr/>
              <a:t>11/14/2008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B388-384E-C645-987B-5515D6E41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305B-E8EE-534F-95E4-EF5DB9B51E8D}" type="datetimeFigureOut">
              <a:rPr lang="en-US" smtClean="0"/>
              <a:pPr/>
              <a:t>11/14/2008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B388-384E-C645-987B-5515D6E41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305B-E8EE-534F-95E4-EF5DB9B51E8D}" type="datetimeFigureOut">
              <a:rPr lang="en-US" smtClean="0"/>
              <a:pPr/>
              <a:t>11/14/2008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B388-384E-C645-987B-5515D6E41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305B-E8EE-534F-95E4-EF5DB9B51E8D}" type="datetimeFigureOut">
              <a:rPr lang="en-US" smtClean="0"/>
              <a:pPr/>
              <a:t>11/14/2008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B388-384E-C645-987B-5515D6E41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305B-E8EE-534F-95E4-EF5DB9B51E8D}" type="datetimeFigureOut">
              <a:rPr lang="en-US" smtClean="0"/>
              <a:pPr/>
              <a:t>11/14/2008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B388-384E-C645-987B-5515D6E41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305B-E8EE-534F-95E4-EF5DB9B51E8D}" type="datetimeFigureOut">
              <a:rPr lang="en-US" smtClean="0"/>
              <a:pPr/>
              <a:t>11/14/2008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B388-384E-C645-987B-5515D6E41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305B-E8EE-534F-95E4-EF5DB9B51E8D}" type="datetimeFigureOut">
              <a:rPr lang="en-US" smtClean="0"/>
              <a:pPr/>
              <a:t>11/14/2008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B388-384E-C645-987B-5515D6E41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305B-E8EE-534F-95E4-EF5DB9B51E8D}" type="datetimeFigureOut">
              <a:rPr lang="en-US" smtClean="0"/>
              <a:pPr/>
              <a:t>11/14/2008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B388-384E-C645-987B-5515D6E41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5305B-E8EE-534F-95E4-EF5DB9B51E8D}" type="datetimeFigureOut">
              <a:rPr lang="en-US" smtClean="0"/>
              <a:pPr/>
              <a:t>11/14/2008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1B388-384E-C645-987B-5515D6E41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12502" y="69804"/>
            <a:ext cx="32131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Mountain pine beetle outbreak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Central Colorado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August 2007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QuickBird</a:t>
            </a:r>
            <a:r>
              <a:rPr lang="en-US" dirty="0" smtClean="0">
                <a:solidFill>
                  <a:srgbClr val="FFFF00"/>
                </a:solidFill>
              </a:rPr>
              <a:t> satellite imagery</a:t>
            </a:r>
          </a:p>
          <a:p>
            <a:pPr marL="627063" lvl="1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2.4-m spatial resolution</a:t>
            </a:r>
          </a:p>
          <a:p>
            <a:pPr marL="627063" lvl="1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true-color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7390" y="2048470"/>
            <a:ext cx="32131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Mountain pine beetle outbreak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Central Colorado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August 2007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QuickBird</a:t>
            </a:r>
            <a:r>
              <a:rPr lang="en-US" dirty="0" smtClean="0">
                <a:solidFill>
                  <a:srgbClr val="FFFF00"/>
                </a:solidFill>
              </a:rPr>
              <a:t> satellite imagery</a:t>
            </a:r>
          </a:p>
          <a:p>
            <a:pPr marL="627063" lvl="1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2.4-m spatial resolution</a:t>
            </a:r>
          </a:p>
          <a:p>
            <a:pPr marL="627063" lvl="1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true-color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16823" y="-18223209"/>
            <a:ext cx="8910355" cy="25081209"/>
            <a:chOff x="116823" y="-18223209"/>
            <a:chExt cx="8910355" cy="25081209"/>
          </a:xfrm>
        </p:grpSpPr>
        <p:grpSp>
          <p:nvGrpSpPr>
            <p:cNvPr id="20" name="Group 19"/>
            <p:cNvGrpSpPr/>
            <p:nvPr/>
          </p:nvGrpSpPr>
          <p:grpSpPr>
            <a:xfrm>
              <a:off x="116823" y="-18223209"/>
              <a:ext cx="8910355" cy="25081209"/>
              <a:chOff x="116823" y="-18223209"/>
              <a:chExt cx="8910355" cy="25081209"/>
            </a:xfrm>
          </p:grpSpPr>
          <p:pic>
            <p:nvPicPr>
              <p:cNvPr id="15" name="Picture 14" descr="co_mortality_qb_082507_west_50percent.png"/>
              <p:cNvPicPr>
                <a:picLocks noChangeAspect="1"/>
              </p:cNvPicPr>
              <p:nvPr/>
            </p:nvPicPr>
            <p:blipFill>
              <a:blip r:embed="rId2"/>
              <a:srcRect l="2256" t="167" r="1662" b="1394"/>
              <a:stretch>
                <a:fillRect/>
              </a:stretch>
            </p:blipFill>
            <p:spPr>
              <a:xfrm>
                <a:off x="116823" y="-13013593"/>
                <a:ext cx="4675623" cy="19871593"/>
              </a:xfrm>
              <a:prstGeom prst="rect">
                <a:avLst/>
              </a:prstGeom>
            </p:spPr>
          </p:pic>
          <p:pic>
            <p:nvPicPr>
              <p:cNvPr id="14" name="Picture 13" descr="co_mortality_qb_082007_east_subset_50percent.png"/>
              <p:cNvPicPr>
                <a:picLocks noChangeAspect="1"/>
              </p:cNvPicPr>
              <p:nvPr/>
            </p:nvPicPr>
            <p:blipFill>
              <a:blip r:embed="rId3"/>
              <a:srcRect l="5428" t="10438" r="3080"/>
              <a:stretch>
                <a:fillRect/>
              </a:stretch>
            </p:blipFill>
            <p:spPr>
              <a:xfrm>
                <a:off x="4101835" y="-18223209"/>
                <a:ext cx="4925343" cy="17856976"/>
              </a:xfrm>
              <a:prstGeom prst="rect">
                <a:avLst/>
              </a:prstGeom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632765" y="3341132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n>
                    <a:solidFill>
                      <a:schemeClr val="bg1">
                        <a:alpha val="37000"/>
                      </a:schemeClr>
                    </a:solidFill>
                  </a:ln>
                  <a:latin typeface="Arial" pitchFamily="34" charset="0"/>
                  <a:cs typeface="Arial" pitchFamily="34" charset="0"/>
                </a:rPr>
                <a:t>Breckenridge</a:t>
              </a:r>
              <a:endParaRPr lang="en-US" b="1" dirty="0">
                <a:ln>
                  <a:solidFill>
                    <a:schemeClr val="bg1">
                      <a:alpha val="37000"/>
                    </a:schemeClr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57213" y="602155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n>
                    <a:solidFill>
                      <a:schemeClr val="bg1">
                        <a:alpha val="37000"/>
                      </a:schemeClr>
                    </a:solidFill>
                  </a:ln>
                  <a:latin typeface="Arial" pitchFamily="34" charset="0"/>
                  <a:cs typeface="Arial" pitchFamily="34" charset="0"/>
                </a:rPr>
                <a:t>I70</a:t>
              </a:r>
              <a:endParaRPr lang="en-US" b="1" dirty="0">
                <a:ln>
                  <a:solidFill>
                    <a:schemeClr val="bg1">
                      <a:alpha val="37000"/>
                    </a:schemeClr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0694" y="1712889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n>
                    <a:solidFill>
                      <a:schemeClr val="bg1">
                        <a:alpha val="37000"/>
                      </a:schemeClr>
                    </a:solidFill>
                  </a:ln>
                  <a:latin typeface="Arial" pitchFamily="34" charset="0"/>
                  <a:cs typeface="Arial" pitchFamily="34" charset="0"/>
                </a:rPr>
                <a:t>Keystone</a:t>
              </a:r>
              <a:endParaRPr lang="en-US" b="1" dirty="0">
                <a:ln>
                  <a:solidFill>
                    <a:schemeClr val="bg1">
                      <a:alpha val="37000"/>
                    </a:schemeClr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50694" y="-9569628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n>
                    <a:solidFill>
                      <a:schemeClr val="bg1">
                        <a:alpha val="37000"/>
                      </a:schemeClr>
                    </a:solidFill>
                  </a:ln>
                  <a:latin typeface="Arial" pitchFamily="34" charset="0"/>
                  <a:cs typeface="Arial" pitchFamily="34" charset="0"/>
                </a:rPr>
                <a:t>Granby</a:t>
              </a:r>
              <a:endParaRPr lang="en-US" b="1" dirty="0">
                <a:ln>
                  <a:solidFill>
                    <a:schemeClr val="bg1">
                      <a:alpha val="37000"/>
                    </a:schemeClr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25646" y="-4019652"/>
              <a:ext cx="213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n>
                    <a:solidFill>
                      <a:schemeClr val="bg1">
                        <a:alpha val="37000"/>
                      </a:schemeClr>
                    </a:solidFill>
                  </a:ln>
                  <a:latin typeface="Arial" pitchFamily="34" charset="0"/>
                  <a:cs typeface="Arial" pitchFamily="34" charset="0"/>
                </a:rPr>
                <a:t>Fraser Experimental Forest</a:t>
              </a:r>
              <a:endParaRPr lang="en-US" b="1" dirty="0">
                <a:ln>
                  <a:solidFill>
                    <a:schemeClr val="bg1">
                      <a:alpha val="37000"/>
                    </a:schemeClr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92565" y="-6397199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n>
                    <a:solidFill>
                      <a:schemeClr val="bg1">
                        <a:alpha val="37000"/>
                      </a:schemeClr>
                    </a:solidFill>
                  </a:ln>
                  <a:latin typeface="Arial" pitchFamily="34" charset="0"/>
                  <a:cs typeface="Arial" pitchFamily="34" charset="0"/>
                </a:rPr>
                <a:t>Fraser</a:t>
              </a:r>
              <a:endParaRPr lang="en-US" b="1" dirty="0">
                <a:ln>
                  <a:solidFill>
                    <a:schemeClr val="bg1">
                      <a:alpha val="37000"/>
                    </a:schemeClr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93578" y="-4863653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n>
                    <a:solidFill>
                      <a:schemeClr val="bg1">
                        <a:alpha val="37000"/>
                      </a:schemeClr>
                    </a:solidFill>
                  </a:ln>
                  <a:latin typeface="Arial" pitchFamily="34" charset="0"/>
                  <a:cs typeface="Arial" pitchFamily="34" charset="0"/>
                </a:rPr>
                <a:t>Winter Park</a:t>
              </a:r>
              <a:endParaRPr lang="en-US" b="1" dirty="0">
                <a:ln>
                  <a:solidFill>
                    <a:schemeClr val="bg1">
                      <a:alpha val="37000"/>
                    </a:schemeClr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36230" y="-15083091"/>
              <a:ext cx="19672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n>
                    <a:solidFill>
                      <a:schemeClr val="bg1">
                        <a:alpha val="37000"/>
                      </a:schemeClr>
                    </a:solidFill>
                  </a:ln>
                  <a:latin typeface="Arial" pitchFamily="34" charset="0"/>
                  <a:cs typeface="Arial" pitchFamily="34" charset="0"/>
                </a:rPr>
                <a:t>Rocky Mountain</a:t>
              </a:r>
            </a:p>
            <a:p>
              <a:pPr algn="ctr"/>
              <a:r>
                <a:rPr lang="en-US" b="1" dirty="0" smtClean="0">
                  <a:ln>
                    <a:solidFill>
                      <a:schemeClr val="bg1">
                        <a:alpha val="37000"/>
                      </a:schemeClr>
                    </a:solidFill>
                  </a:ln>
                  <a:latin typeface="Arial" pitchFamily="34" charset="0"/>
                  <a:cs typeface="Arial" pitchFamily="34" charset="0"/>
                </a:rPr>
                <a:t>National Park</a:t>
              </a:r>
              <a:endParaRPr lang="en-US" b="1" dirty="0">
                <a:ln>
                  <a:solidFill>
                    <a:schemeClr val="bg1">
                      <a:alpha val="37000"/>
                    </a:schemeClr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28809" y="-13198259"/>
              <a:ext cx="10737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n>
                    <a:solidFill>
                      <a:schemeClr val="bg1">
                        <a:alpha val="37000"/>
                      </a:schemeClr>
                    </a:solidFill>
                  </a:ln>
                  <a:latin typeface="Arial" pitchFamily="34" charset="0"/>
                  <a:cs typeface="Arial" pitchFamily="34" charset="0"/>
                </a:rPr>
                <a:t>Grand Lake</a:t>
              </a:r>
              <a:endParaRPr lang="en-US" b="1" dirty="0">
                <a:ln>
                  <a:solidFill>
                    <a:schemeClr val="bg1">
                      <a:alpha val="37000"/>
                    </a:schemeClr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5087E-6 L 0 2.29179 " pathEditMode="relative" rAng="0" ptsTypes="AA">
                                      <p:cBhvr>
                                        <p:cTn id="6" dur="4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46</Words>
  <Application>Microsoft Macintosh PowerPoint</Application>
  <PresentationFormat>On-screen Show (4:3)</PresentationFormat>
  <Paragraphs>28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Hicke</dc:creator>
  <cp:lastModifiedBy>Jeff Hicke</cp:lastModifiedBy>
  <cp:revision>18</cp:revision>
  <dcterms:created xsi:type="dcterms:W3CDTF">2008-11-13T02:05:17Z</dcterms:created>
  <dcterms:modified xsi:type="dcterms:W3CDTF">2008-11-15T06:03:41Z</dcterms:modified>
</cp:coreProperties>
</file>